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5" r:id="rId2"/>
  </p:sldMasterIdLst>
  <p:notesMasterIdLst>
    <p:notesMasterId r:id="rId32"/>
  </p:notesMasterIdLst>
  <p:sldIdLst>
    <p:sldId id="256" r:id="rId3"/>
    <p:sldId id="257" r:id="rId4"/>
    <p:sldId id="258" r:id="rId5"/>
    <p:sldId id="259" r:id="rId6"/>
    <p:sldId id="260" r:id="rId7"/>
    <p:sldId id="270" r:id="rId8"/>
    <p:sldId id="261" r:id="rId9"/>
    <p:sldId id="262" r:id="rId10"/>
    <p:sldId id="263" r:id="rId11"/>
    <p:sldId id="264" r:id="rId12"/>
    <p:sldId id="265" r:id="rId13"/>
    <p:sldId id="266" r:id="rId14"/>
    <p:sldId id="289" r:id="rId15"/>
    <p:sldId id="271" r:id="rId16"/>
    <p:sldId id="272" r:id="rId17"/>
    <p:sldId id="290" r:id="rId18"/>
    <p:sldId id="273" r:id="rId19"/>
    <p:sldId id="267" r:id="rId20"/>
    <p:sldId id="268" r:id="rId21"/>
    <p:sldId id="269" r:id="rId22"/>
    <p:sldId id="274" r:id="rId23"/>
    <p:sldId id="277" r:id="rId24"/>
    <p:sldId id="275" r:id="rId25"/>
    <p:sldId id="276" r:id="rId26"/>
    <p:sldId id="278" r:id="rId27"/>
    <p:sldId id="281" r:id="rId28"/>
    <p:sldId id="279" r:id="rId29"/>
    <p:sldId id="280" r:id="rId30"/>
    <p:sldId id="282"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2FA491-DBA8-4778-80C1-B293AF03F4CE}" type="datetimeFigureOut">
              <a:rPr lang="en-US" smtClean="0"/>
              <a:t>11/29/2018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BE3C68-0969-4D83-AADB-63274511D78F}" type="slidenum">
              <a:rPr lang="en-US" smtClean="0"/>
              <a:t>‹#›</a:t>
            </a:fld>
            <a:endParaRPr lang="en-US"/>
          </a:p>
        </p:txBody>
      </p:sp>
    </p:spTree>
    <p:extLst>
      <p:ext uri="{BB962C8B-B14F-4D97-AF65-F5344CB8AC3E}">
        <p14:creationId xmlns:p14="http://schemas.microsoft.com/office/powerpoint/2010/main" val="288023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0962CC6-4C40-4667-A122-53352C2A93B8}" type="slidenum">
              <a:rPr lang="en-US" smtClean="0"/>
              <a:pPr/>
              <a:t>16</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w="9525"/>
        </p:spPr>
        <p:txBody>
          <a:bodyPr/>
          <a:lstStyle/>
          <a:p>
            <a:pPr eaLnBrk="1" hangingPunct="1"/>
            <a:endParaRPr lang="en-US" smtClean="0"/>
          </a:p>
        </p:txBody>
      </p:sp>
    </p:spTree>
    <p:extLst>
      <p:ext uri="{BB962C8B-B14F-4D97-AF65-F5344CB8AC3E}">
        <p14:creationId xmlns:p14="http://schemas.microsoft.com/office/powerpoint/2010/main" val="2078293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D12EA-8036-4270-A4A4-F8BC9EB714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D13F12-8871-4F2C-A4B4-D8AF0266C67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868E9F-8BA7-4652-B3A6-40890705E35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215558-4EB9-4440-B77E-EEADE58E7EFE}"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CFD1150-1591-4036-B99B-F70F81779D83}"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3BCFC4-7F57-48A0-BB93-57E0B23C3935}"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D4AD8F3-4C53-4E7F-9704-96C2A4A031DA}"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03C6554-702A-4D22-BF0C-D9FCAA20E35E}" type="slidenum">
              <a:rPr lang="en-US"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4FBD333-4449-4D77-89D1-0C65B6B8431F}"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A7DB3D0-C97C-4C14-AF46-E4B1564C683B}"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1938990-4179-4D53-829A-2FF705820FC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D7E4A5-8FDD-4876-B795-F09239741F2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F8B5143-BF2D-4391-A52E-497C21C085B9}" type="slidenum">
              <a:rPr lang="en-US" smtClean="0"/>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B17FD3E-9FAA-43EB-88DA-B7F2B0B8026E}"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A50A6C-32B9-4EC6-A2F0-AF47EA6B558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5A2F77-AA95-45A6-9494-B86A8CA16EC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20542A-AB3D-4D3A-BB44-4C4B8BA27BB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01978BD-87DD-4306-8EED-29A1903F550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BB1AF09-7586-49DE-8D73-96D0D7C435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40A5BA1-6147-4164-9679-DF0314D5AD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211338-05BB-4732-9EF4-D4B950AAAD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58B147-9035-4A2D-A019-BA0B4E5F1D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1EC3FD1-6084-45D3-A720-B30BEF6B7B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1EC3FD1-6084-45D3-A720-B30BEF6B7B7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828800"/>
            <a:ext cx="7772400" cy="1771650"/>
          </a:xfrm>
        </p:spPr>
        <p:txBody>
          <a:bodyPr/>
          <a:lstStyle/>
          <a:p>
            <a:pPr fontAlgn="auto">
              <a:spcAft>
                <a:spcPts val="0"/>
              </a:spcAft>
              <a:defRPr/>
            </a:pPr>
            <a:r>
              <a:rPr lang="en-US" smtClean="0"/>
              <a:t>Anesthesia Billing &amp; Reimbursement </a:t>
            </a:r>
          </a:p>
        </p:txBody>
      </p:sp>
      <p:sp>
        <p:nvSpPr>
          <p:cNvPr id="10243" name="Rectangle 3"/>
          <p:cNvSpPr>
            <a:spLocks noGrp="1" noChangeArrowheads="1"/>
          </p:cNvSpPr>
          <p:nvPr>
            <p:ph type="subTitle" idx="1"/>
          </p:nvPr>
        </p:nvSpPr>
        <p:spPr>
          <a:xfrm>
            <a:off x="1371600" y="3505200"/>
            <a:ext cx="6400800" cy="838200"/>
          </a:xfrm>
        </p:spPr>
        <p:txBody>
          <a:bodyPr/>
          <a:lstStyle/>
          <a:p>
            <a:pPr marR="0"/>
            <a:r>
              <a:rPr lang="en-US" smtClean="0"/>
              <a:t>Sho Me da Money </a:t>
            </a:r>
          </a:p>
        </p:txBody>
      </p:sp>
      <p:sp>
        <p:nvSpPr>
          <p:cNvPr id="10244" name="Text Box 4"/>
          <p:cNvSpPr txBox="1">
            <a:spLocks noChangeArrowheads="1"/>
          </p:cNvSpPr>
          <p:nvPr/>
        </p:nvSpPr>
        <p:spPr bwMode="auto">
          <a:xfrm>
            <a:off x="3124200" y="5257800"/>
            <a:ext cx="3048000" cy="366713"/>
          </a:xfrm>
          <a:prstGeom prst="rect">
            <a:avLst/>
          </a:prstGeom>
          <a:noFill/>
          <a:ln w="9525">
            <a:noFill/>
            <a:miter lim="800000"/>
            <a:headEnd/>
            <a:tailEnd/>
          </a:ln>
        </p:spPr>
        <p:txBody>
          <a:bodyPr>
            <a:spAutoFit/>
          </a:bodyPr>
          <a:lstStyle/>
          <a:p>
            <a:pPr>
              <a:spcBef>
                <a:spcPct val="50000"/>
              </a:spcBef>
            </a:pPr>
            <a:endParaRPr lang="en-US"/>
          </a:p>
        </p:txBody>
      </p:sp>
      <p:sp>
        <p:nvSpPr>
          <p:cNvPr id="10245" name="Text Box 5"/>
          <p:cNvSpPr txBox="1">
            <a:spLocks noChangeArrowheads="1"/>
          </p:cNvSpPr>
          <p:nvPr/>
        </p:nvSpPr>
        <p:spPr bwMode="auto">
          <a:xfrm>
            <a:off x="3657600" y="5249863"/>
            <a:ext cx="1828800" cy="366712"/>
          </a:xfrm>
          <a:prstGeom prst="rect">
            <a:avLst/>
          </a:prstGeom>
          <a:noFill/>
          <a:ln w="9525">
            <a:noFill/>
            <a:miter lim="800000"/>
            <a:headEnd/>
            <a:tailEnd/>
          </a:ln>
        </p:spPr>
        <p:txBody>
          <a:bodyPr>
            <a:spAutoFit/>
          </a:bodyPr>
          <a:lstStyle/>
          <a:p>
            <a:pPr>
              <a:spcBef>
                <a:spcPct val="50000"/>
              </a:spcBef>
            </a:pPr>
            <a:endParaRPr lang="en-US"/>
          </a:p>
        </p:txBody>
      </p:sp>
      <p:sp>
        <p:nvSpPr>
          <p:cNvPr id="10246" name="Text Box 6"/>
          <p:cNvSpPr txBox="1">
            <a:spLocks noChangeArrowheads="1"/>
          </p:cNvSpPr>
          <p:nvPr/>
        </p:nvSpPr>
        <p:spPr bwMode="auto">
          <a:xfrm>
            <a:off x="1600200" y="5562600"/>
            <a:ext cx="2286000" cy="369888"/>
          </a:xfrm>
          <a:prstGeom prst="rect">
            <a:avLst/>
          </a:prstGeom>
          <a:noFill/>
          <a:ln w="9525">
            <a:noFill/>
            <a:miter lim="800000"/>
            <a:headEnd/>
            <a:tailEnd/>
          </a:ln>
        </p:spPr>
        <p:txBody>
          <a:bodyPr>
            <a:spAutoFit/>
          </a:bodyPr>
          <a:lstStyle/>
          <a:p>
            <a:pPr>
              <a:spcBef>
                <a:spcPct val="50000"/>
              </a:spcBef>
            </a:pPr>
            <a:r>
              <a:rPr lang="en-US" dirty="0"/>
              <a:t>Jerry Stonemetz MD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fontAlgn="auto">
              <a:spcAft>
                <a:spcPts val="0"/>
              </a:spcAft>
              <a:defRPr/>
            </a:pPr>
            <a:r>
              <a:rPr lang="en-US" sz="4000" smtClean="0"/>
              <a:t>Qualifying Circumstance/Modifiers</a:t>
            </a:r>
          </a:p>
        </p:txBody>
      </p:sp>
      <p:sp>
        <p:nvSpPr>
          <p:cNvPr id="20482" name="Rectangle 3"/>
          <p:cNvSpPr>
            <a:spLocks noGrp="1" noChangeArrowheads="1"/>
          </p:cNvSpPr>
          <p:nvPr>
            <p:ph idx="1"/>
          </p:nvPr>
        </p:nvSpPr>
        <p:spPr>
          <a:xfrm>
            <a:off x="457200" y="1371600"/>
            <a:ext cx="8229600" cy="4754563"/>
          </a:xfrm>
        </p:spPr>
        <p:txBody>
          <a:bodyPr/>
          <a:lstStyle/>
          <a:p>
            <a:r>
              <a:rPr lang="en-US" smtClean="0"/>
              <a:t>Allows units for provision of anesthesia services under particularly difficult circumstances that necessitate the skills of a physician beyond those usually required.</a:t>
            </a:r>
          </a:p>
          <a:p>
            <a:pPr lvl="1"/>
            <a:r>
              <a:rPr lang="en-US" smtClean="0"/>
              <a:t>Emergencies, deliberate hypotension, hypothermia.</a:t>
            </a:r>
          </a:p>
          <a:p>
            <a:r>
              <a:rPr lang="en-US" smtClean="0"/>
              <a:t>Allows units for certain specific procedures</a:t>
            </a:r>
          </a:p>
          <a:p>
            <a:pPr lvl="1"/>
            <a:r>
              <a:rPr lang="en-US" smtClean="0"/>
              <a:t>Arterial lines, central lines, PA catheters, regional blocks (with GA), TEE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fontAlgn="auto">
              <a:spcAft>
                <a:spcPts val="0"/>
              </a:spcAft>
              <a:defRPr/>
            </a:pPr>
            <a:r>
              <a:rPr lang="en-US" smtClean="0"/>
              <a:t>Conversion Factor	</a:t>
            </a:r>
          </a:p>
        </p:txBody>
      </p:sp>
      <p:sp>
        <p:nvSpPr>
          <p:cNvPr id="21506" name="Rectangle 3"/>
          <p:cNvSpPr>
            <a:spLocks noGrp="1" noChangeArrowheads="1"/>
          </p:cNvSpPr>
          <p:nvPr>
            <p:ph idx="1"/>
          </p:nvPr>
        </p:nvSpPr>
        <p:spPr/>
        <p:txBody>
          <a:bodyPr/>
          <a:lstStyle/>
          <a:p>
            <a:r>
              <a:rPr lang="en-US" smtClean="0"/>
              <a:t>Unless reimbursement is non-par, this is essentially determined by the payer.</a:t>
            </a:r>
          </a:p>
          <a:p>
            <a:pPr lvl="1"/>
            <a:r>
              <a:rPr lang="en-US" smtClean="0"/>
              <a:t>Managed care organizations negotiate discounted conversion factors with participating providers. CMS is usually among the lowest.</a:t>
            </a:r>
          </a:p>
          <a:p>
            <a:pPr lvl="1"/>
            <a:r>
              <a:rPr lang="en-US" smtClean="0"/>
              <a:t>Reimbursement for Medical Assistance is lower still.</a:t>
            </a:r>
          </a:p>
          <a:p>
            <a:pPr lvl="1"/>
            <a:r>
              <a:rPr lang="en-US" smtClean="0"/>
              <a:t>Indigent typically = No Pay.</a:t>
            </a:r>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fontAlgn="auto">
              <a:spcAft>
                <a:spcPts val="0"/>
              </a:spcAft>
              <a:defRPr/>
            </a:pPr>
            <a:r>
              <a:rPr lang="en-US" smtClean="0"/>
              <a:t>Conversion Factor	</a:t>
            </a:r>
          </a:p>
        </p:txBody>
      </p:sp>
      <p:sp>
        <p:nvSpPr>
          <p:cNvPr id="22530" name="Rectangle 3"/>
          <p:cNvSpPr>
            <a:spLocks noGrp="1" noChangeArrowheads="1"/>
          </p:cNvSpPr>
          <p:nvPr>
            <p:ph idx="1"/>
          </p:nvPr>
        </p:nvSpPr>
        <p:spPr>
          <a:xfrm>
            <a:off x="457200" y="1295400"/>
            <a:ext cx="8229600" cy="4525963"/>
          </a:xfrm>
        </p:spPr>
        <p:txBody>
          <a:bodyPr/>
          <a:lstStyle/>
          <a:p>
            <a:r>
              <a:rPr lang="en-US" dirty="0" smtClean="0"/>
              <a:t>According to the ASA </a:t>
            </a:r>
            <a:r>
              <a:rPr lang="en-US" dirty="0" smtClean="0"/>
              <a:t>2016 </a:t>
            </a:r>
            <a:r>
              <a:rPr lang="en-US" dirty="0" smtClean="0"/>
              <a:t>Survey of Annual Fees</a:t>
            </a:r>
          </a:p>
          <a:p>
            <a:pPr lvl="2"/>
            <a:r>
              <a:rPr lang="en-US" dirty="0" smtClean="0"/>
              <a:t>The national mean conversion factor among commercial payers is $71.02/unit ($71.92/unit in 2015)  </a:t>
            </a:r>
          </a:p>
        </p:txBody>
      </p:sp>
      <p:sp>
        <p:nvSpPr>
          <p:cNvPr id="22532" name="Text Box 4"/>
          <p:cNvSpPr txBox="1">
            <a:spLocks noChangeArrowheads="1"/>
          </p:cNvSpPr>
          <p:nvPr/>
        </p:nvSpPr>
        <p:spPr bwMode="auto">
          <a:xfrm>
            <a:off x="5334000" y="5105400"/>
            <a:ext cx="3352800" cy="646331"/>
          </a:xfrm>
          <a:prstGeom prst="rect">
            <a:avLst/>
          </a:prstGeom>
          <a:noFill/>
          <a:ln w="9525">
            <a:solidFill>
              <a:schemeClr val="tx1"/>
            </a:solidFill>
            <a:miter lim="800000"/>
            <a:headEnd/>
            <a:tailEnd/>
          </a:ln>
        </p:spPr>
        <p:txBody>
          <a:bodyPr wrap="square">
            <a:spAutoFit/>
          </a:bodyPr>
          <a:lstStyle/>
          <a:p>
            <a:r>
              <a:rPr lang="en-US" sz="1200" i="1" dirty="0" smtClean="0"/>
              <a:t>Stead et al. </a:t>
            </a:r>
            <a:r>
              <a:rPr lang="en-US" sz="1200" i="1" dirty="0"/>
              <a:t>Commercial Fees Paid for Anesthesia </a:t>
            </a:r>
            <a:r>
              <a:rPr lang="en-US" sz="1200" i="1" dirty="0" smtClean="0"/>
              <a:t>Services - 2016. </a:t>
            </a:r>
            <a:r>
              <a:rPr lang="en-US" sz="1200" i="1" dirty="0"/>
              <a:t>ASA </a:t>
            </a:r>
            <a:r>
              <a:rPr lang="en-US" sz="1200" i="1" dirty="0" smtClean="0"/>
              <a:t>Newsletter 2016; 80 (10) </a:t>
            </a:r>
            <a:endParaRPr lang="en-US" sz="1200" i="1" dirty="0"/>
          </a:p>
        </p:txBody>
      </p:sp>
      <p:pic>
        <p:nvPicPr>
          <p:cNvPr id="5" name="Picture 4"/>
          <p:cNvPicPr>
            <a:picLocks noChangeAspect="1"/>
          </p:cNvPicPr>
          <p:nvPr/>
        </p:nvPicPr>
        <p:blipFill>
          <a:blip r:embed="rId2"/>
          <a:stretch>
            <a:fillRect/>
          </a:stretch>
        </p:blipFill>
        <p:spPr>
          <a:xfrm>
            <a:off x="321832" y="3276600"/>
            <a:ext cx="4554968" cy="35052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 Factor</a:t>
            </a:r>
          </a:p>
        </p:txBody>
      </p:sp>
      <p:sp>
        <p:nvSpPr>
          <p:cNvPr id="3" name="Content Placeholder 2"/>
          <p:cNvSpPr>
            <a:spLocks noGrp="1"/>
          </p:cNvSpPr>
          <p:nvPr>
            <p:ph idx="1"/>
          </p:nvPr>
        </p:nvSpPr>
        <p:spPr>
          <a:xfrm>
            <a:off x="457200" y="1828800"/>
            <a:ext cx="8229600" cy="3687763"/>
          </a:xfrm>
        </p:spPr>
        <p:txBody>
          <a:bodyPr>
            <a:normAutofit fontScale="92500" lnSpcReduction="20000"/>
          </a:bodyPr>
          <a:lstStyle/>
          <a:p>
            <a:r>
              <a:rPr lang="en-US" dirty="0" smtClean="0"/>
              <a:t>Highest CF in survey $182/unit</a:t>
            </a:r>
          </a:p>
          <a:p>
            <a:r>
              <a:rPr lang="en-US" dirty="0" smtClean="0"/>
              <a:t>25</a:t>
            </a:r>
            <a:r>
              <a:rPr lang="en-US" baseline="30000" dirty="0" smtClean="0"/>
              <a:t>th</a:t>
            </a:r>
            <a:r>
              <a:rPr lang="en-US" dirty="0" smtClean="0"/>
              <a:t> percentile in survey $32/unit</a:t>
            </a:r>
          </a:p>
          <a:p>
            <a:r>
              <a:rPr lang="en-US" dirty="0" smtClean="0"/>
              <a:t>CMS </a:t>
            </a:r>
            <a:r>
              <a:rPr lang="en-US" dirty="0"/>
              <a:t>pays $</a:t>
            </a:r>
            <a:r>
              <a:rPr lang="en-US" dirty="0" smtClean="0"/>
              <a:t>21.99/unit </a:t>
            </a:r>
            <a:r>
              <a:rPr lang="en-US" dirty="0"/>
              <a:t>(national average)</a:t>
            </a:r>
          </a:p>
          <a:p>
            <a:r>
              <a:rPr lang="en-US" dirty="0"/>
              <a:t>Medicaid – less than $</a:t>
            </a:r>
            <a:r>
              <a:rPr lang="en-US" dirty="0" smtClean="0"/>
              <a:t>5/unit</a:t>
            </a:r>
          </a:p>
          <a:p>
            <a:endParaRPr lang="en-US" dirty="0"/>
          </a:p>
          <a:p>
            <a:pPr marL="0" indent="0">
              <a:buNone/>
            </a:pPr>
            <a:endParaRPr lang="en-US" dirty="0"/>
          </a:p>
          <a:p>
            <a:r>
              <a:rPr lang="en-US" b="1" dirty="0" smtClean="0"/>
              <a:t>Blended Unit Rate – </a:t>
            </a:r>
            <a:r>
              <a:rPr lang="en-US" dirty="0" smtClean="0"/>
              <a:t>Total revenue/total units</a:t>
            </a:r>
          </a:p>
          <a:p>
            <a:pPr lvl="2"/>
            <a:r>
              <a:rPr lang="en-US" b="1" dirty="0" smtClean="0"/>
              <a:t>$100,000/2000 units = $50 per unit</a:t>
            </a:r>
            <a:endParaRPr lang="en-US" b="1" dirty="0"/>
          </a:p>
          <a:p>
            <a:endParaRPr lang="en-US" dirty="0"/>
          </a:p>
        </p:txBody>
      </p:sp>
    </p:spTree>
    <p:extLst>
      <p:ext uri="{BB962C8B-B14F-4D97-AF65-F5344CB8AC3E}">
        <p14:creationId xmlns:p14="http://schemas.microsoft.com/office/powerpoint/2010/main" val="3586756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fontAlgn="auto">
              <a:spcAft>
                <a:spcPts val="0"/>
              </a:spcAft>
              <a:defRPr/>
            </a:pPr>
            <a:r>
              <a:rPr lang="en-US" smtClean="0"/>
              <a:t>Anesthesia Professional Fees</a:t>
            </a:r>
          </a:p>
        </p:txBody>
      </p:sp>
      <p:sp>
        <p:nvSpPr>
          <p:cNvPr id="23554" name="Rectangle 3"/>
          <p:cNvSpPr>
            <a:spLocks noGrp="1" noChangeArrowheads="1"/>
          </p:cNvSpPr>
          <p:nvPr>
            <p:ph idx="1"/>
          </p:nvPr>
        </p:nvSpPr>
        <p:spPr>
          <a:xfrm>
            <a:off x="381000" y="1676400"/>
            <a:ext cx="8229600" cy="4267200"/>
          </a:xfrm>
        </p:spPr>
        <p:txBody>
          <a:bodyPr>
            <a:normAutofit lnSpcReduction="10000"/>
          </a:bodyPr>
          <a:lstStyle/>
          <a:p>
            <a:r>
              <a:rPr lang="en-US" smtClean="0"/>
              <a:t>Incisional Hernia for 120 minutes with epidural for postop pain management:</a:t>
            </a:r>
          </a:p>
          <a:p>
            <a:pPr>
              <a:buFontTx/>
              <a:buNone/>
            </a:pPr>
            <a:endParaRPr lang="en-US" smtClean="0"/>
          </a:p>
          <a:p>
            <a:r>
              <a:rPr lang="en-US" smtClean="0"/>
              <a:t>BU (6) + TU (8) + QC (8) = 22 units</a:t>
            </a:r>
          </a:p>
          <a:p>
            <a:pPr>
              <a:buFontTx/>
              <a:buNone/>
            </a:pPr>
            <a:r>
              <a:rPr lang="en-US" smtClean="0"/>
              <a:t>	</a:t>
            </a:r>
          </a:p>
          <a:p>
            <a:r>
              <a:rPr lang="en-US" smtClean="0"/>
              <a:t>Conversion Factor = $70/unit</a:t>
            </a:r>
          </a:p>
          <a:p>
            <a:endParaRPr lang="en-US" smtClean="0"/>
          </a:p>
          <a:p>
            <a:r>
              <a:rPr lang="en-US" smtClean="0"/>
              <a:t>Charges = 22 units x $70/unit = $1540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fontAlgn="auto">
              <a:spcAft>
                <a:spcPts val="0"/>
              </a:spcAft>
              <a:defRPr/>
            </a:pPr>
            <a:r>
              <a:rPr lang="en-US" smtClean="0"/>
              <a:t>Anesthesia Professional Fees</a:t>
            </a:r>
          </a:p>
        </p:txBody>
      </p:sp>
      <p:sp>
        <p:nvSpPr>
          <p:cNvPr id="24578" name="Rectangle 3"/>
          <p:cNvSpPr>
            <a:spLocks noGrp="1" noChangeArrowheads="1"/>
          </p:cNvSpPr>
          <p:nvPr>
            <p:ph idx="1"/>
          </p:nvPr>
        </p:nvSpPr>
        <p:spPr/>
        <p:txBody>
          <a:bodyPr/>
          <a:lstStyle/>
          <a:p>
            <a:r>
              <a:rPr lang="en-US" dirty="0" smtClean="0"/>
              <a:t>Incisional Hernia (22 units) - $1540 charge</a:t>
            </a:r>
          </a:p>
          <a:p>
            <a:r>
              <a:rPr lang="en-US" dirty="0" smtClean="0"/>
              <a:t>Best Managed Care Contract ($70/unit) = $1540</a:t>
            </a:r>
          </a:p>
          <a:p>
            <a:r>
              <a:rPr lang="en-US" dirty="0" smtClean="0"/>
              <a:t>CareFirst ($40/unit) = $880</a:t>
            </a:r>
          </a:p>
          <a:p>
            <a:r>
              <a:rPr lang="en-US" dirty="0" smtClean="0"/>
              <a:t>Medicare ($19/unit) = $418</a:t>
            </a:r>
          </a:p>
          <a:p>
            <a:r>
              <a:rPr lang="en-US" dirty="0" smtClean="0"/>
              <a:t>Medical Assistance = $45</a:t>
            </a:r>
          </a:p>
          <a:p>
            <a:r>
              <a:rPr lang="en-US" b="1" dirty="0" smtClean="0"/>
              <a:t>Blended Unit Value ($40/unit) = $880</a:t>
            </a:r>
          </a:p>
          <a:p>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600200" y="84138"/>
            <a:ext cx="6099175" cy="1431925"/>
          </a:xfrm>
        </p:spPr>
        <p:txBody>
          <a:bodyPr>
            <a:spAutoFit/>
          </a:bodyPr>
          <a:lstStyle/>
          <a:p>
            <a:pPr algn="ctr" eaLnBrk="1" hangingPunct="1">
              <a:defRPr/>
            </a:pPr>
            <a:r>
              <a:rPr lang="en-US" smtClean="0"/>
              <a:t>Corporate Compliance Program</a:t>
            </a:r>
          </a:p>
        </p:txBody>
      </p:sp>
      <p:sp>
        <p:nvSpPr>
          <p:cNvPr id="19459" name="Rectangle 3"/>
          <p:cNvSpPr>
            <a:spLocks noGrp="1" noChangeArrowheads="1"/>
          </p:cNvSpPr>
          <p:nvPr>
            <p:ph type="body" idx="1"/>
          </p:nvPr>
        </p:nvSpPr>
        <p:spPr>
          <a:xfrm>
            <a:off x="609600" y="1600200"/>
            <a:ext cx="7772400" cy="4800600"/>
          </a:xfrm>
        </p:spPr>
        <p:txBody>
          <a:bodyPr/>
          <a:lstStyle/>
          <a:p>
            <a:pPr eaLnBrk="1" hangingPunct="1"/>
            <a:r>
              <a:rPr lang="en-US" u="sng" smtClean="0"/>
              <a:t>Written Policies and Procedures</a:t>
            </a:r>
          </a:p>
          <a:p>
            <a:pPr eaLnBrk="1" hangingPunct="1"/>
            <a:r>
              <a:rPr lang="en-US" smtClean="0"/>
              <a:t>Assign a Compliance Officer</a:t>
            </a:r>
          </a:p>
          <a:p>
            <a:pPr eaLnBrk="1" hangingPunct="1"/>
            <a:r>
              <a:rPr lang="en-US" smtClean="0"/>
              <a:t>Conduct Effective </a:t>
            </a:r>
            <a:r>
              <a:rPr lang="en-US" u="sng" smtClean="0"/>
              <a:t>Training and Education</a:t>
            </a:r>
          </a:p>
          <a:p>
            <a:pPr eaLnBrk="1" hangingPunct="1"/>
            <a:r>
              <a:rPr lang="en-US" smtClean="0"/>
              <a:t>Develop Effective Lines of Communication</a:t>
            </a:r>
          </a:p>
          <a:p>
            <a:pPr eaLnBrk="1" hangingPunct="1"/>
            <a:r>
              <a:rPr lang="en-US" u="sng" smtClean="0"/>
              <a:t>Auditing and Monitoring</a:t>
            </a:r>
          </a:p>
          <a:p>
            <a:pPr eaLnBrk="1" hangingPunct="1"/>
            <a:r>
              <a:rPr lang="en-US" smtClean="0"/>
              <a:t>Enforce Standards through Publicized Guidelines</a:t>
            </a:r>
          </a:p>
          <a:p>
            <a:pPr eaLnBrk="1" hangingPunct="1"/>
            <a:r>
              <a:rPr lang="en-US" u="sng" smtClean="0"/>
              <a:t>Respond to Detected Offenses</a:t>
            </a:r>
          </a:p>
        </p:txBody>
      </p:sp>
    </p:spTree>
    <p:extLst>
      <p:ext uri="{BB962C8B-B14F-4D97-AF65-F5344CB8AC3E}">
        <p14:creationId xmlns:p14="http://schemas.microsoft.com/office/powerpoint/2010/main" val="2323620728"/>
      </p:ext>
    </p:extLst>
  </p:cSld>
  <p:clrMapOvr>
    <a:masterClrMapping/>
  </p:clrMapOvr>
  <p:transition spd="slow">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en-US" smtClean="0"/>
              <a:t>Stonemetz Tip!</a:t>
            </a:r>
          </a:p>
        </p:txBody>
      </p:sp>
      <p:sp>
        <p:nvSpPr>
          <p:cNvPr id="29699" name="Rectangle 3"/>
          <p:cNvSpPr>
            <a:spLocks noGrp="1" noChangeArrowheads="1"/>
          </p:cNvSpPr>
          <p:nvPr>
            <p:ph idx="1"/>
          </p:nvPr>
        </p:nvSpPr>
        <p:spPr/>
        <p:txBody>
          <a:bodyPr/>
          <a:lstStyle/>
          <a:p>
            <a:r>
              <a:rPr lang="en-US" b="1" smtClean="0"/>
              <a:t>Tip 1:  When evaluating practices, ask what is the blended unit value. </a:t>
            </a:r>
          </a:p>
          <a:p>
            <a:pPr>
              <a:buFontTx/>
              <a:buNone/>
            </a:pPr>
            <a:endParaRPr lang="en-US" b="1" smtClean="0"/>
          </a:p>
          <a:p>
            <a:pPr lvl="1"/>
            <a:r>
              <a:rPr lang="en-US" smtClean="0"/>
              <a:t>Each group should know this value</a:t>
            </a:r>
          </a:p>
          <a:p>
            <a:pPr lvl="1"/>
            <a:r>
              <a:rPr lang="en-US" smtClean="0"/>
              <a:t>Be very cautious accepting position unless you are reimbursed according to the blended unit value.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 calcmode="lin" valueType="num">
                                      <p:cBhvr additive="base">
                                        <p:cTn id="7"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anim calcmode="lin" valueType="num">
                                      <p:cBhvr additive="base">
                                        <p:cTn id="13"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fontAlgn="auto">
              <a:spcAft>
                <a:spcPts val="0"/>
              </a:spcAft>
              <a:defRPr/>
            </a:pPr>
            <a:r>
              <a:rPr lang="en-US" smtClean="0"/>
              <a:t>Distribution of Revenue</a:t>
            </a:r>
          </a:p>
        </p:txBody>
      </p:sp>
      <p:sp>
        <p:nvSpPr>
          <p:cNvPr id="19459" name="Rectangle 3"/>
          <p:cNvSpPr>
            <a:spLocks noGrp="1" noChangeArrowheads="1"/>
          </p:cNvSpPr>
          <p:nvPr>
            <p:ph idx="1"/>
          </p:nvPr>
        </p:nvSpPr>
        <p:spPr/>
        <p:txBody>
          <a:bodyPr/>
          <a:lstStyle/>
          <a:p>
            <a:r>
              <a:rPr lang="en-US" smtClean="0"/>
              <a:t>How group revenue will be distributed to individual physicians can either be a straight salary or a productivity based compensation model.</a:t>
            </a:r>
          </a:p>
          <a:p>
            <a:pPr lvl="1"/>
            <a:r>
              <a:rPr lang="en-US" smtClean="0"/>
              <a:t>Straight salary is often offered to new associates, while productivity based compensation is reserved for partners.</a:t>
            </a:r>
          </a:p>
          <a:p>
            <a:r>
              <a:rPr lang="en-US" smtClean="0"/>
              <a:t>Productivity based compensation models lie on a continuum between two extremes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19459">
                                            <p:txEl>
                                              <p:pRg st="1" end="1"/>
                                            </p:txEl>
                                          </p:spTgt>
                                        </p:tgtEl>
                                        <p:attrNameLst>
                                          <p:attrName>style.fontStyle</p:attrName>
                                        </p:attrNameLst>
                                      </p:cBhvr>
                                      <p:to>
                                        <p:strVal val="normal"/>
                                      </p:to>
                                    </p:set>
                                    <p:set>
                                      <p:cBhvr override="childStyle">
                                        <p:cTn id="7" dur="indefinite"/>
                                        <p:tgtEl>
                                          <p:spTgt spid="19459">
                                            <p:txEl>
                                              <p:pRg st="1" end="1"/>
                                            </p:txEl>
                                          </p:spTgt>
                                        </p:tgtEl>
                                        <p:attrNameLst>
                                          <p:attrName>style.fontWeight</p:attrName>
                                        </p:attrNameLst>
                                      </p:cBhvr>
                                      <p:to>
                                        <p:strVal val="bold"/>
                                      </p:to>
                                    </p:set>
                                    <p:set>
                                      <p:cBhvr override="childStyle">
                                        <p:cTn id="8" dur="indefinite"/>
                                        <p:tgtEl>
                                          <p:spTgt spid="19459">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en-US" smtClean="0"/>
              <a:t>Hunter Model</a:t>
            </a:r>
          </a:p>
        </p:txBody>
      </p:sp>
      <p:sp>
        <p:nvSpPr>
          <p:cNvPr id="20483" name="Rectangle 3"/>
          <p:cNvSpPr>
            <a:spLocks noGrp="1" noChangeArrowheads="1"/>
          </p:cNvSpPr>
          <p:nvPr>
            <p:ph idx="1"/>
          </p:nvPr>
        </p:nvSpPr>
        <p:spPr>
          <a:xfrm>
            <a:off x="457200" y="1371600"/>
            <a:ext cx="8229600" cy="4754563"/>
          </a:xfrm>
        </p:spPr>
        <p:txBody>
          <a:bodyPr>
            <a:normAutofit/>
          </a:bodyPr>
          <a:lstStyle/>
          <a:p>
            <a:pPr marL="365760" indent="-256032" fontAlgn="auto">
              <a:lnSpc>
                <a:spcPct val="80000"/>
              </a:lnSpc>
              <a:spcAft>
                <a:spcPts val="0"/>
              </a:spcAft>
              <a:buFont typeface="Wingdings 3"/>
              <a:buChar char=""/>
              <a:defRPr/>
            </a:pPr>
            <a:r>
              <a:rPr lang="en-US" sz="2800" smtClean="0"/>
              <a:t>You eat what you kill!</a:t>
            </a:r>
          </a:p>
          <a:p>
            <a:pPr marL="621792" lvl="1" fontAlgn="auto">
              <a:lnSpc>
                <a:spcPct val="80000"/>
              </a:lnSpc>
              <a:spcBef>
                <a:spcPts val="324"/>
              </a:spcBef>
              <a:spcAft>
                <a:spcPts val="0"/>
              </a:spcAft>
              <a:buFont typeface="Verdana"/>
              <a:buChar char="◦"/>
              <a:defRPr/>
            </a:pPr>
            <a:r>
              <a:rPr lang="en-US" sz="2400" smtClean="0"/>
              <a:t>Your income is based strictly on the revenue from the cases you do.</a:t>
            </a:r>
          </a:p>
          <a:p>
            <a:pPr marL="365760" indent="-256032" fontAlgn="auto">
              <a:lnSpc>
                <a:spcPct val="80000"/>
              </a:lnSpc>
              <a:spcAft>
                <a:spcPts val="0"/>
              </a:spcAft>
              <a:buFont typeface="Wingdings 3"/>
              <a:buChar char=""/>
              <a:defRPr/>
            </a:pPr>
            <a:r>
              <a:rPr lang="en-US" sz="2800" smtClean="0"/>
              <a:t>Pros</a:t>
            </a:r>
          </a:p>
          <a:p>
            <a:pPr marL="621792" lvl="1" fontAlgn="auto">
              <a:lnSpc>
                <a:spcPct val="80000"/>
              </a:lnSpc>
              <a:spcBef>
                <a:spcPts val="324"/>
              </a:spcBef>
              <a:spcAft>
                <a:spcPts val="0"/>
              </a:spcAft>
              <a:buFont typeface="Verdana"/>
              <a:buChar char="◦"/>
              <a:defRPr/>
            </a:pPr>
            <a:r>
              <a:rPr lang="en-US" sz="2400" smtClean="0"/>
              <a:t>Strong incentive to increase efficiency and take on more challenging cases. Associated with high productivity.</a:t>
            </a:r>
          </a:p>
          <a:p>
            <a:pPr marL="365760" indent="-256032" fontAlgn="auto">
              <a:lnSpc>
                <a:spcPct val="80000"/>
              </a:lnSpc>
              <a:spcAft>
                <a:spcPts val="0"/>
              </a:spcAft>
              <a:buFont typeface="Wingdings 3"/>
              <a:buChar char=""/>
              <a:defRPr/>
            </a:pPr>
            <a:r>
              <a:rPr lang="en-US" sz="2800" smtClean="0"/>
              <a:t>Cons</a:t>
            </a:r>
          </a:p>
          <a:p>
            <a:pPr marL="621792" lvl="1" fontAlgn="auto">
              <a:lnSpc>
                <a:spcPct val="80000"/>
              </a:lnSpc>
              <a:spcBef>
                <a:spcPts val="324"/>
              </a:spcBef>
              <a:spcAft>
                <a:spcPts val="0"/>
              </a:spcAft>
              <a:buFont typeface="Verdana"/>
              <a:buChar char="◦"/>
              <a:defRPr/>
            </a:pPr>
            <a:r>
              <a:rPr lang="en-US" sz="2400" smtClean="0"/>
              <a:t>Makes time spent on administrative duties, scholarly activities and overnight call relatively costly.</a:t>
            </a:r>
          </a:p>
          <a:p>
            <a:pPr marL="621792" lvl="1" fontAlgn="auto">
              <a:lnSpc>
                <a:spcPct val="80000"/>
              </a:lnSpc>
              <a:spcBef>
                <a:spcPts val="324"/>
              </a:spcBef>
              <a:spcAft>
                <a:spcPts val="0"/>
              </a:spcAft>
              <a:buFont typeface="Verdana"/>
              <a:buChar char="◦"/>
              <a:defRPr/>
            </a:pPr>
            <a:r>
              <a:rPr lang="en-US" sz="2400" smtClean="0"/>
              <a:t>The risk of patient to patient payer variability is taken on by individual physicians. This can be particularly costly for new and relatively naïve associates.</a:t>
            </a:r>
          </a:p>
          <a:p>
            <a:pPr marL="365760" indent="-256032" fontAlgn="auto">
              <a:lnSpc>
                <a:spcPct val="80000"/>
              </a:lnSpc>
              <a:spcAft>
                <a:spcPts val="0"/>
              </a:spcAft>
              <a:buFont typeface="Wingdings 3"/>
              <a:buChar char=""/>
              <a:defRPr/>
            </a:pPr>
            <a:endParaRPr lang="en-US"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fontAlgn="auto">
              <a:spcAft>
                <a:spcPts val="0"/>
              </a:spcAft>
              <a:defRPr/>
            </a:pPr>
            <a:r>
              <a:rPr lang="en-US" smtClean="0"/>
              <a:t>Billing Basics</a:t>
            </a:r>
          </a:p>
        </p:txBody>
      </p:sp>
      <p:sp>
        <p:nvSpPr>
          <p:cNvPr id="12290" name="Rectangle 3"/>
          <p:cNvSpPr>
            <a:spLocks noGrp="1" noChangeArrowheads="1"/>
          </p:cNvSpPr>
          <p:nvPr>
            <p:ph idx="1"/>
          </p:nvPr>
        </p:nvSpPr>
        <p:spPr>
          <a:xfrm>
            <a:off x="228600" y="1600200"/>
            <a:ext cx="8686800" cy="4525963"/>
          </a:xfrm>
        </p:spPr>
        <p:txBody>
          <a:bodyPr/>
          <a:lstStyle/>
          <a:p>
            <a:r>
              <a:rPr lang="en-US" dirty="0" smtClean="0"/>
              <a:t>There are many clinical settings within anesthesia that have unique billing concerns.</a:t>
            </a:r>
          </a:p>
          <a:p>
            <a:pPr lvl="1"/>
            <a:r>
              <a:rPr lang="en-US" dirty="0" smtClean="0"/>
              <a:t>OB</a:t>
            </a:r>
          </a:p>
          <a:p>
            <a:pPr lvl="1"/>
            <a:r>
              <a:rPr lang="en-US" dirty="0" smtClean="0"/>
              <a:t>Critical Care</a:t>
            </a:r>
          </a:p>
          <a:p>
            <a:pPr lvl="1"/>
            <a:r>
              <a:rPr lang="en-US" dirty="0" smtClean="0"/>
              <a:t>Pain Management</a:t>
            </a:r>
          </a:p>
          <a:p>
            <a:pPr lvl="1"/>
            <a:r>
              <a:rPr lang="en-US" dirty="0" smtClean="0"/>
              <a:t>PEC</a:t>
            </a:r>
          </a:p>
          <a:p>
            <a:r>
              <a:rPr lang="en-US" dirty="0" smtClean="0"/>
              <a:t>Here we will concentrate on billing for anesthesia for surgical procedures.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fontAlgn="auto">
              <a:spcAft>
                <a:spcPts val="0"/>
              </a:spcAft>
              <a:defRPr/>
            </a:pPr>
            <a:r>
              <a:rPr lang="en-US" smtClean="0"/>
              <a:t>Time-Based Compensation</a:t>
            </a:r>
          </a:p>
        </p:txBody>
      </p:sp>
      <p:sp>
        <p:nvSpPr>
          <p:cNvPr id="28674" name="Rectangle 3"/>
          <p:cNvSpPr>
            <a:spLocks noGrp="1" noChangeArrowheads="1"/>
          </p:cNvSpPr>
          <p:nvPr>
            <p:ph idx="1"/>
          </p:nvPr>
        </p:nvSpPr>
        <p:spPr/>
        <p:txBody>
          <a:bodyPr/>
          <a:lstStyle/>
          <a:p>
            <a:r>
              <a:rPr lang="en-US" sz="2800" smtClean="0"/>
              <a:t>Compensation is based on the number of hours or days worked.</a:t>
            </a:r>
          </a:p>
          <a:p>
            <a:r>
              <a:rPr lang="en-US" sz="2800" smtClean="0"/>
              <a:t>Pros</a:t>
            </a:r>
          </a:p>
          <a:p>
            <a:pPr lvl="1"/>
            <a:r>
              <a:rPr lang="en-US" sz="2400" smtClean="0"/>
              <a:t>Easy to incorporate additional compensation for call, overtime, administrative time and scholarly work.</a:t>
            </a:r>
          </a:p>
          <a:p>
            <a:pPr lvl="1"/>
            <a:r>
              <a:rPr lang="en-US" sz="2400" smtClean="0"/>
              <a:t>Spreads inter-patient payer risk.</a:t>
            </a:r>
          </a:p>
          <a:p>
            <a:r>
              <a:rPr lang="en-US" sz="2800" smtClean="0"/>
              <a:t>Cons</a:t>
            </a:r>
          </a:p>
          <a:p>
            <a:pPr lvl="1"/>
            <a:r>
              <a:rPr lang="en-US" sz="2400" smtClean="0"/>
              <a:t>Less incentive for challenging cases and high efficiency.  Associated with lower productivity.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fontAlgn="auto">
              <a:spcAft>
                <a:spcPts val="0"/>
              </a:spcAft>
              <a:defRPr/>
            </a:pPr>
            <a:r>
              <a:rPr lang="en-US" smtClean="0"/>
              <a:t>Unit Variability</a:t>
            </a:r>
          </a:p>
        </p:txBody>
      </p:sp>
      <p:graphicFrame>
        <p:nvGraphicFramePr>
          <p:cNvPr id="30824" name="Group 104"/>
          <p:cNvGraphicFramePr>
            <a:graphicFrameLocks noGrp="1"/>
          </p:cNvGraphicFramePr>
          <p:nvPr>
            <p:ph idx="1"/>
          </p:nvPr>
        </p:nvGraphicFramePr>
        <p:xfrm>
          <a:off x="457200" y="1600200"/>
          <a:ext cx="8229600" cy="4787267"/>
        </p:xfrm>
        <a:graphic>
          <a:graphicData uri="http://schemas.openxmlformats.org/drawingml/2006/table">
            <a:tbl>
              <a:tblPr/>
              <a:tblGrid>
                <a:gridCol w="7620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0600">
                  <a:extLst>
                    <a:ext uri="{9D8B030D-6E8A-4147-A177-3AD203B41FA5}">
                      <a16:colId xmlns:a16="http://schemas.microsoft.com/office/drawing/2014/main" val="20006"/>
                    </a:ext>
                  </a:extLst>
                </a:gridCol>
                <a:gridCol w="1066800">
                  <a:extLst>
                    <a:ext uri="{9D8B030D-6E8A-4147-A177-3AD203B41FA5}">
                      <a16:colId xmlns:a16="http://schemas.microsoft.com/office/drawing/2014/main" val="20007"/>
                    </a:ext>
                  </a:extLst>
                </a:gridCol>
              </a:tblGrid>
              <a:tr h="754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Surgery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Anes 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Turn over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 of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cases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Base/case (units)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Time/ case (units)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tASA billed (units)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35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Lap chole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(fast  surgeon)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 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20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7(49)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Lap chole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(slow surgeon)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 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20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7(28)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8(32)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Lap Chole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(golf after noon)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 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20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7(14)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8(16)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CABG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2.5 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30 min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20(60)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10(30)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L &amp; D epidural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6 hr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5(15)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fontAlgn="auto">
              <a:spcAft>
                <a:spcPts val="0"/>
              </a:spcAft>
              <a:defRPr/>
            </a:pPr>
            <a:r>
              <a:rPr lang="en-US" smtClean="0"/>
              <a:t>Side by Side Comparison</a:t>
            </a:r>
          </a:p>
        </p:txBody>
      </p:sp>
      <p:sp>
        <p:nvSpPr>
          <p:cNvPr id="31746" name="Rectangle 7"/>
          <p:cNvSpPr>
            <a:spLocks noGrp="1" noChangeArrowheads="1"/>
          </p:cNvSpPr>
          <p:nvPr>
            <p:ph sz="half" idx="1"/>
          </p:nvPr>
        </p:nvSpPr>
        <p:spPr/>
        <p:txBody>
          <a:bodyPr/>
          <a:lstStyle/>
          <a:p>
            <a:r>
              <a:rPr lang="en-US" smtClean="0"/>
              <a:t>7 Lap Choles</a:t>
            </a:r>
          </a:p>
          <a:p>
            <a:r>
              <a:rPr lang="en-US" smtClean="0"/>
              <a:t>Start at 07:00 / End by 16:00.</a:t>
            </a:r>
          </a:p>
          <a:p>
            <a:r>
              <a:rPr lang="en-US" smtClean="0"/>
              <a:t>(7 u + 4 u)7 cases</a:t>
            </a:r>
          </a:p>
          <a:p>
            <a:r>
              <a:rPr lang="en-US" smtClean="0"/>
              <a:t>Generate 77 units</a:t>
            </a:r>
          </a:p>
          <a:p>
            <a:r>
              <a:rPr lang="en-US" smtClean="0"/>
              <a:t>Bill out $3080 that day. </a:t>
            </a:r>
          </a:p>
        </p:txBody>
      </p:sp>
      <p:sp>
        <p:nvSpPr>
          <p:cNvPr id="31747" name="Rectangle 8"/>
          <p:cNvSpPr>
            <a:spLocks noGrp="1" noChangeArrowheads="1"/>
          </p:cNvSpPr>
          <p:nvPr>
            <p:ph sz="half" idx="2"/>
          </p:nvPr>
        </p:nvSpPr>
        <p:spPr/>
        <p:txBody>
          <a:bodyPr/>
          <a:lstStyle/>
          <a:p>
            <a:r>
              <a:rPr lang="en-US" smtClean="0"/>
              <a:t>2 AAA</a:t>
            </a:r>
          </a:p>
          <a:p>
            <a:r>
              <a:rPr lang="en-US" smtClean="0"/>
              <a:t>Start at 07:00 / End at 18:00.</a:t>
            </a:r>
          </a:p>
          <a:p>
            <a:r>
              <a:rPr lang="en-US" smtClean="0"/>
              <a:t>(12 u + 20 u)2 cases</a:t>
            </a:r>
          </a:p>
          <a:p>
            <a:r>
              <a:rPr lang="en-US" smtClean="0"/>
              <a:t>Generate 64 units</a:t>
            </a:r>
          </a:p>
          <a:p>
            <a:r>
              <a:rPr lang="en-US" smtClean="0"/>
              <a:t>Bill out $2560 that day (finish 2 hours later).</a:t>
            </a:r>
          </a:p>
          <a:p>
            <a:endParaRPr lang="en-US" smtClean="0"/>
          </a:p>
        </p:txBody>
      </p:sp>
      <p:sp>
        <p:nvSpPr>
          <p:cNvPr id="31749" name="Text Box 9"/>
          <p:cNvSpPr txBox="1">
            <a:spLocks noChangeArrowheads="1"/>
          </p:cNvSpPr>
          <p:nvPr/>
        </p:nvSpPr>
        <p:spPr bwMode="auto">
          <a:xfrm>
            <a:off x="838200" y="5791200"/>
            <a:ext cx="6629400" cy="366713"/>
          </a:xfrm>
          <a:prstGeom prst="rect">
            <a:avLst/>
          </a:prstGeom>
          <a:noFill/>
          <a:ln w="9525">
            <a:noFill/>
            <a:miter lim="800000"/>
            <a:headEnd/>
            <a:tailEnd/>
          </a:ln>
        </p:spPr>
        <p:txBody>
          <a:bodyPr>
            <a:spAutoFit/>
          </a:bodyPr>
          <a:lstStyle/>
          <a:p>
            <a:pPr algn="ctr">
              <a:spcBef>
                <a:spcPct val="50000"/>
              </a:spcBef>
            </a:pPr>
            <a:r>
              <a:rPr lang="en-US" b="1" i="1"/>
              <a:t>Assume a blended unit value of $40/unit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fontAlgn="auto">
              <a:spcAft>
                <a:spcPts val="0"/>
              </a:spcAft>
              <a:defRPr/>
            </a:pPr>
            <a:r>
              <a:rPr lang="en-US" smtClean="0"/>
              <a:t>Unit Variability</a:t>
            </a:r>
          </a:p>
        </p:txBody>
      </p:sp>
      <p:sp>
        <p:nvSpPr>
          <p:cNvPr id="30722" name="Rectangle 3"/>
          <p:cNvSpPr>
            <a:spLocks noGrp="1" noChangeArrowheads="1"/>
          </p:cNvSpPr>
          <p:nvPr>
            <p:ph idx="1"/>
          </p:nvPr>
        </p:nvSpPr>
        <p:spPr/>
        <p:txBody>
          <a:bodyPr/>
          <a:lstStyle/>
          <a:p>
            <a:r>
              <a:rPr lang="en-US" b="1" smtClean="0"/>
              <a:t>Confounding Factors – we have no control over:</a:t>
            </a:r>
          </a:p>
          <a:p>
            <a:pPr lvl="1"/>
            <a:r>
              <a:rPr lang="en-US" b="1" smtClean="0"/>
              <a:t>Surgical duration (faster &amp; shorter cases more productive).</a:t>
            </a:r>
          </a:p>
          <a:p>
            <a:pPr lvl="1"/>
            <a:r>
              <a:rPr lang="en-US" b="1" smtClean="0"/>
              <a:t>Type of surgery (base units).</a:t>
            </a:r>
          </a:p>
          <a:p>
            <a:pPr lvl="1"/>
            <a:r>
              <a:rPr lang="en-US" b="1" smtClean="0"/>
              <a:t>Scheduling (OR ends at noon)*</a:t>
            </a:r>
          </a:p>
          <a:p>
            <a:pPr lvl="1"/>
            <a:r>
              <a:rPr lang="en-US" b="1" smtClean="0"/>
              <a:t>OB anesthesia – very unique billing environment (typically not a money maker).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fontAlgn="auto">
              <a:spcAft>
                <a:spcPts val="0"/>
              </a:spcAft>
              <a:defRPr/>
            </a:pPr>
            <a:r>
              <a:rPr lang="en-US" smtClean="0"/>
              <a:t>Stonemetz Tip!</a:t>
            </a:r>
          </a:p>
        </p:txBody>
      </p:sp>
      <p:sp>
        <p:nvSpPr>
          <p:cNvPr id="33795" name="Rectangle 3"/>
          <p:cNvSpPr>
            <a:spLocks noGrp="1" noChangeArrowheads="1"/>
          </p:cNvSpPr>
          <p:nvPr>
            <p:ph idx="1"/>
          </p:nvPr>
        </p:nvSpPr>
        <p:spPr>
          <a:xfrm>
            <a:off x="457200" y="1371600"/>
            <a:ext cx="8229600" cy="5181600"/>
          </a:xfrm>
        </p:spPr>
        <p:txBody>
          <a:bodyPr/>
          <a:lstStyle/>
          <a:p>
            <a:pPr>
              <a:lnSpc>
                <a:spcPct val="90000"/>
              </a:lnSpc>
            </a:pPr>
            <a:r>
              <a:rPr lang="en-US" b="1" smtClean="0">
                <a:solidFill>
                  <a:schemeClr val="bg2"/>
                </a:solidFill>
              </a:rPr>
              <a:t>Tip 1: When evaluating practices, ask what is the blended unit value.</a:t>
            </a:r>
          </a:p>
          <a:p>
            <a:pPr>
              <a:lnSpc>
                <a:spcPct val="90000"/>
              </a:lnSpc>
            </a:pPr>
            <a:r>
              <a:rPr lang="en-US" b="1" smtClean="0"/>
              <a:t>Tip 2: Every system will be gamed.</a:t>
            </a:r>
          </a:p>
          <a:p>
            <a:pPr lvl="1">
              <a:lnSpc>
                <a:spcPct val="90000"/>
              </a:lnSpc>
            </a:pPr>
            <a:r>
              <a:rPr lang="en-US" smtClean="0"/>
              <a:t>Make certain there is not a situation where you will be taken advantage of by the savvy partners. </a:t>
            </a:r>
          </a:p>
          <a:p>
            <a:pPr lvl="1">
              <a:lnSpc>
                <a:spcPct val="90000"/>
              </a:lnSpc>
            </a:pPr>
            <a:r>
              <a:rPr lang="en-US" smtClean="0"/>
              <a:t>Look for practices that rewards productivity if you want to work hard. </a:t>
            </a:r>
          </a:p>
          <a:p>
            <a:pPr lvl="1">
              <a:lnSpc>
                <a:spcPct val="90000"/>
              </a:lnSpc>
            </a:pPr>
            <a:r>
              <a:rPr lang="en-US" smtClean="0"/>
              <a:t>Make certain there is a benefit to doing the ‘big cases’. </a:t>
            </a:r>
          </a:p>
          <a:p>
            <a:pPr lvl="1">
              <a:lnSpc>
                <a:spcPct val="90000"/>
              </a:lnSpc>
            </a:pPr>
            <a:r>
              <a:rPr lang="en-US" smtClean="0"/>
              <a:t>Do they reimburse for QC units?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anim calcmode="lin" valueType="num">
                                      <p:cBhvr additive="base">
                                        <p:cTn id="7"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anim calcmode="lin" valueType="num">
                                      <p:cBhvr additive="base">
                                        <p:cTn id="13"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795">
                                            <p:txEl>
                                              <p:pRg st="4" end="4"/>
                                            </p:txEl>
                                          </p:spTgt>
                                        </p:tgtEl>
                                        <p:attrNameLst>
                                          <p:attrName>style.visibility</p:attrName>
                                        </p:attrNameLst>
                                      </p:cBhvr>
                                      <p:to>
                                        <p:strVal val="visible"/>
                                      </p:to>
                                    </p:set>
                                    <p:anim calcmode="lin" valueType="num">
                                      <p:cBhvr additive="base">
                                        <p:cTn id="19"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795">
                                            <p:txEl>
                                              <p:pRg st="5" end="5"/>
                                            </p:txEl>
                                          </p:spTgt>
                                        </p:tgtEl>
                                        <p:attrNameLst>
                                          <p:attrName>style.visibility</p:attrName>
                                        </p:attrNameLst>
                                      </p:cBhvr>
                                      <p:to>
                                        <p:strVal val="visible"/>
                                      </p:to>
                                    </p:set>
                                    <p:anim calcmode="lin" valueType="num">
                                      <p:cBhvr additive="base">
                                        <p:cTn id="25" dur="5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fontAlgn="auto">
              <a:spcAft>
                <a:spcPts val="0"/>
              </a:spcAft>
              <a:defRPr/>
            </a:pPr>
            <a:r>
              <a:rPr lang="en-US" smtClean="0"/>
              <a:t>Looking for a job</a:t>
            </a:r>
          </a:p>
        </p:txBody>
      </p:sp>
      <p:sp>
        <p:nvSpPr>
          <p:cNvPr id="33794" name="Rectangle 3"/>
          <p:cNvSpPr>
            <a:spLocks noGrp="1" noChangeArrowheads="1"/>
          </p:cNvSpPr>
          <p:nvPr>
            <p:ph idx="1"/>
          </p:nvPr>
        </p:nvSpPr>
        <p:spPr>
          <a:xfrm>
            <a:off x="457200" y="1295400"/>
            <a:ext cx="8229600" cy="4876800"/>
          </a:xfrm>
        </p:spPr>
        <p:txBody>
          <a:bodyPr/>
          <a:lstStyle/>
          <a:p>
            <a:endParaRPr lang="en-US" sz="2800" smtClean="0"/>
          </a:p>
          <a:p>
            <a:r>
              <a:rPr lang="en-US" sz="2800" smtClean="0"/>
              <a:t>Location! Location! Location!</a:t>
            </a:r>
          </a:p>
          <a:p>
            <a:r>
              <a:rPr lang="en-US" sz="2800" smtClean="0"/>
              <a:t>Check out the Payer Mix (demographics).</a:t>
            </a:r>
          </a:p>
          <a:p>
            <a:r>
              <a:rPr lang="en-US" sz="2800" smtClean="0"/>
              <a:t>Is very expensive to move after the first year (buy-in).</a:t>
            </a:r>
          </a:p>
          <a:p>
            <a:r>
              <a:rPr lang="en-US" sz="2800" smtClean="0"/>
              <a:t>What if there are no openings at the group you want to join? </a:t>
            </a:r>
          </a:p>
          <a:p>
            <a:r>
              <a:rPr lang="en-US" sz="2800" smtClean="0"/>
              <a:t>Do not use an agent to find a position.</a:t>
            </a:r>
          </a:p>
          <a:p>
            <a:r>
              <a:rPr lang="en-US" sz="2800" smtClean="0"/>
              <a:t>Every occupation becomes a job; Find your passion.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fontAlgn="auto">
              <a:spcAft>
                <a:spcPts val="0"/>
              </a:spcAft>
              <a:defRPr/>
            </a:pPr>
            <a:r>
              <a:rPr lang="en-US" smtClean="0"/>
              <a:t>Type of Practice</a:t>
            </a:r>
          </a:p>
        </p:txBody>
      </p:sp>
      <p:sp>
        <p:nvSpPr>
          <p:cNvPr id="34818" name="Rectangle 3"/>
          <p:cNvSpPr>
            <a:spLocks noGrp="1" noChangeArrowheads="1"/>
          </p:cNvSpPr>
          <p:nvPr>
            <p:ph idx="1"/>
          </p:nvPr>
        </p:nvSpPr>
        <p:spPr/>
        <p:txBody>
          <a:bodyPr/>
          <a:lstStyle/>
          <a:p>
            <a:pPr>
              <a:lnSpc>
                <a:spcPct val="90000"/>
              </a:lnSpc>
            </a:pPr>
            <a:r>
              <a:rPr lang="en-US" smtClean="0"/>
              <a:t>All MD practice</a:t>
            </a:r>
          </a:p>
          <a:p>
            <a:pPr lvl="1">
              <a:lnSpc>
                <a:spcPct val="90000"/>
              </a:lnSpc>
            </a:pPr>
            <a:r>
              <a:rPr lang="en-US" smtClean="0"/>
              <a:t>Lower income</a:t>
            </a:r>
          </a:p>
          <a:p>
            <a:pPr lvl="1">
              <a:lnSpc>
                <a:spcPct val="90000"/>
              </a:lnSpc>
            </a:pPr>
            <a:r>
              <a:rPr lang="en-US" smtClean="0"/>
              <a:t>Potentially higher malpractice risk</a:t>
            </a:r>
          </a:p>
          <a:p>
            <a:pPr>
              <a:lnSpc>
                <a:spcPct val="90000"/>
              </a:lnSpc>
            </a:pPr>
            <a:r>
              <a:rPr lang="en-US" smtClean="0"/>
              <a:t>All CRNA practice</a:t>
            </a:r>
          </a:p>
          <a:p>
            <a:pPr lvl="1">
              <a:lnSpc>
                <a:spcPct val="90000"/>
              </a:lnSpc>
            </a:pPr>
            <a:r>
              <a:rPr lang="en-US" smtClean="0"/>
              <a:t>High call percentage</a:t>
            </a:r>
          </a:p>
          <a:p>
            <a:pPr lvl="1">
              <a:lnSpc>
                <a:spcPct val="90000"/>
              </a:lnSpc>
            </a:pPr>
            <a:r>
              <a:rPr lang="en-US" smtClean="0"/>
              <a:t>Putting out fires</a:t>
            </a:r>
          </a:p>
          <a:p>
            <a:pPr>
              <a:lnSpc>
                <a:spcPct val="90000"/>
              </a:lnSpc>
            </a:pPr>
            <a:r>
              <a:rPr lang="en-US" smtClean="0"/>
              <a:t>Hybrid MD/CRNA</a:t>
            </a:r>
          </a:p>
          <a:p>
            <a:pPr lvl="1">
              <a:lnSpc>
                <a:spcPct val="90000"/>
              </a:lnSpc>
            </a:pPr>
            <a:r>
              <a:rPr lang="en-US" smtClean="0"/>
              <a:t>Highest income potential</a:t>
            </a:r>
          </a:p>
          <a:p>
            <a:pPr lvl="1">
              <a:lnSpc>
                <a:spcPct val="90000"/>
              </a:lnSpc>
            </a:pPr>
            <a:r>
              <a:rPr lang="en-US" smtClean="0"/>
              <a:t>Lower call percentage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fontAlgn="auto">
              <a:spcAft>
                <a:spcPts val="0"/>
              </a:spcAft>
              <a:defRPr/>
            </a:pPr>
            <a:r>
              <a:rPr lang="en-US" smtClean="0"/>
              <a:t>Stonemetz Tip</a:t>
            </a:r>
          </a:p>
        </p:txBody>
      </p:sp>
      <p:sp>
        <p:nvSpPr>
          <p:cNvPr id="38915" name="Rectangle 3"/>
          <p:cNvSpPr>
            <a:spLocks noGrp="1" noChangeArrowheads="1"/>
          </p:cNvSpPr>
          <p:nvPr>
            <p:ph idx="1"/>
          </p:nvPr>
        </p:nvSpPr>
        <p:spPr>
          <a:xfrm>
            <a:off x="457200" y="1600200"/>
            <a:ext cx="8229600" cy="4800600"/>
          </a:xfrm>
        </p:spPr>
        <p:txBody>
          <a:bodyPr/>
          <a:lstStyle/>
          <a:p>
            <a:r>
              <a:rPr lang="en-US" b="1" smtClean="0">
                <a:solidFill>
                  <a:schemeClr val="bg2"/>
                </a:solidFill>
              </a:rPr>
              <a:t>Tip 1: When evaluating practices, ask what is the blended unit value.</a:t>
            </a:r>
          </a:p>
          <a:p>
            <a:r>
              <a:rPr lang="en-US" b="1" smtClean="0">
                <a:solidFill>
                  <a:schemeClr val="bg2"/>
                </a:solidFill>
              </a:rPr>
              <a:t>Tip 2: Every system will be gamed.</a:t>
            </a:r>
          </a:p>
          <a:p>
            <a:r>
              <a:rPr lang="en-US" b="1" smtClean="0"/>
              <a:t>Tip 3: Make sure you like your partners.</a:t>
            </a:r>
          </a:p>
          <a:p>
            <a:pPr lvl="1"/>
            <a:r>
              <a:rPr lang="en-US" smtClean="0"/>
              <a:t>A corporation is a marriage. </a:t>
            </a:r>
          </a:p>
          <a:p>
            <a:pPr lvl="1"/>
            <a:r>
              <a:rPr lang="en-US" smtClean="0"/>
              <a:t>Divorce is always ugly.</a:t>
            </a:r>
          </a:p>
          <a:p>
            <a:pPr lvl="1"/>
            <a:r>
              <a:rPr lang="en-US" smtClean="0"/>
              <a:t>The worse investment you will ever make is to choose the wrong spouse or wrong partners. </a:t>
            </a:r>
          </a:p>
          <a:p>
            <a:pPr lvl="1">
              <a:buFontTx/>
              <a:buNone/>
            </a:pPr>
            <a:r>
              <a:rPr 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3" end="3"/>
                                            </p:txEl>
                                          </p:spTgt>
                                        </p:tgtEl>
                                        <p:attrNameLst>
                                          <p:attrName>style.visibility</p:attrName>
                                        </p:attrNameLst>
                                      </p:cBhvr>
                                      <p:to>
                                        <p:strVal val="visible"/>
                                      </p:to>
                                    </p:set>
                                    <p:anim calcmode="lin" valueType="num">
                                      <p:cBhvr additive="base">
                                        <p:cTn id="7"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915">
                                            <p:txEl>
                                              <p:pRg st="4" end="4"/>
                                            </p:txEl>
                                          </p:spTgt>
                                        </p:tgtEl>
                                        <p:attrNameLst>
                                          <p:attrName>style.visibility</p:attrName>
                                        </p:attrNameLst>
                                      </p:cBhvr>
                                      <p:to>
                                        <p:strVal val="visible"/>
                                      </p:to>
                                    </p:set>
                                    <p:anim calcmode="lin" valueType="num">
                                      <p:cBhvr additive="base">
                                        <p:cTn id="13" dur="5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8915">
                                            <p:txEl>
                                              <p:pRg st="5" end="5"/>
                                            </p:txEl>
                                          </p:spTgt>
                                        </p:tgtEl>
                                        <p:attrNameLst>
                                          <p:attrName>style.visibility</p:attrName>
                                        </p:attrNameLst>
                                      </p:cBhvr>
                                      <p:to>
                                        <p:strVal val="visible"/>
                                      </p:to>
                                    </p:set>
                                    <p:anim calcmode="lin" valueType="num">
                                      <p:cBhvr additive="base">
                                        <p:cTn id="19" dur="500" fill="hold"/>
                                        <p:tgtEl>
                                          <p:spTgt spid="3891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fontAlgn="auto">
              <a:spcAft>
                <a:spcPts val="0"/>
              </a:spcAft>
              <a:defRPr/>
            </a:pPr>
            <a:r>
              <a:rPr lang="en-US" smtClean="0"/>
              <a:t>Contract Negotiation</a:t>
            </a:r>
          </a:p>
        </p:txBody>
      </p:sp>
      <p:sp>
        <p:nvSpPr>
          <p:cNvPr id="36866" name="Rectangle 3"/>
          <p:cNvSpPr>
            <a:spLocks noGrp="1" noChangeArrowheads="1"/>
          </p:cNvSpPr>
          <p:nvPr>
            <p:ph idx="1"/>
          </p:nvPr>
        </p:nvSpPr>
        <p:spPr/>
        <p:txBody>
          <a:bodyPr/>
          <a:lstStyle/>
          <a:p>
            <a:pPr>
              <a:lnSpc>
                <a:spcPct val="90000"/>
              </a:lnSpc>
            </a:pPr>
            <a:r>
              <a:rPr lang="en-US" smtClean="0"/>
              <a:t>Do not hire an attorney!</a:t>
            </a:r>
          </a:p>
          <a:p>
            <a:pPr>
              <a:lnSpc>
                <a:spcPct val="90000"/>
              </a:lnSpc>
            </a:pPr>
            <a:r>
              <a:rPr lang="en-US" smtClean="0"/>
              <a:t>Look for:</a:t>
            </a:r>
          </a:p>
          <a:p>
            <a:pPr lvl="1">
              <a:lnSpc>
                <a:spcPct val="90000"/>
              </a:lnSpc>
            </a:pPr>
            <a:r>
              <a:rPr lang="en-US" smtClean="0"/>
              <a:t>Group needs to purchase your malpractice tail regardless of reason you leave.</a:t>
            </a:r>
          </a:p>
          <a:p>
            <a:pPr lvl="1">
              <a:lnSpc>
                <a:spcPct val="90000"/>
              </a:lnSpc>
            </a:pPr>
            <a:r>
              <a:rPr lang="en-US" smtClean="0"/>
              <a:t>Watch out for non-competes.</a:t>
            </a:r>
          </a:p>
          <a:p>
            <a:pPr>
              <a:lnSpc>
                <a:spcPct val="90000"/>
              </a:lnSpc>
            </a:pPr>
            <a:r>
              <a:rPr lang="en-US" smtClean="0"/>
              <a:t>Do your negotiations on the Addendum (Attachment), not the body of the contract.</a:t>
            </a:r>
          </a:p>
          <a:p>
            <a:pPr>
              <a:lnSpc>
                <a:spcPct val="90000"/>
              </a:lnSpc>
            </a:pPr>
            <a:r>
              <a:rPr lang="en-US" smtClean="0"/>
              <a:t>Save the attorney for the partnership agreement.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ctrTitle"/>
          </p:nvPr>
        </p:nvSpPr>
        <p:spPr>
          <a:xfrm>
            <a:off x="762000" y="381000"/>
            <a:ext cx="7772400" cy="1470025"/>
          </a:xfrm>
        </p:spPr>
        <p:txBody>
          <a:bodyPr/>
          <a:lstStyle/>
          <a:p>
            <a:pPr fontAlgn="auto">
              <a:spcAft>
                <a:spcPts val="0"/>
              </a:spcAft>
              <a:defRPr/>
            </a:pPr>
            <a:r>
              <a:rPr lang="en-US" smtClean="0"/>
              <a:t>Happy Hunting!!</a:t>
            </a:r>
          </a:p>
        </p:txBody>
      </p:sp>
      <p:pic>
        <p:nvPicPr>
          <p:cNvPr id="37891" name="Picture 6" descr="HolyGrail051"/>
          <p:cNvPicPr>
            <a:picLocks noChangeAspect="1" noChangeArrowheads="1"/>
          </p:cNvPicPr>
          <p:nvPr/>
        </p:nvPicPr>
        <p:blipFill>
          <a:blip r:embed="rId2" cstate="print"/>
          <a:srcRect/>
          <a:stretch>
            <a:fillRect/>
          </a:stretch>
        </p:blipFill>
        <p:spPr bwMode="auto">
          <a:xfrm>
            <a:off x="762000" y="2209800"/>
            <a:ext cx="7620000" cy="4200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US" smtClean="0"/>
              <a:t>Billing Basics</a:t>
            </a:r>
          </a:p>
        </p:txBody>
      </p:sp>
      <p:sp>
        <p:nvSpPr>
          <p:cNvPr id="13314" name="Rectangle 3"/>
          <p:cNvSpPr>
            <a:spLocks noGrp="1" noChangeArrowheads="1"/>
          </p:cNvSpPr>
          <p:nvPr>
            <p:ph idx="1"/>
          </p:nvPr>
        </p:nvSpPr>
        <p:spPr/>
        <p:txBody>
          <a:bodyPr/>
          <a:lstStyle/>
          <a:p>
            <a:r>
              <a:rPr lang="en-US" dirty="0" smtClean="0"/>
              <a:t>Every surgical procedure generates three fees</a:t>
            </a:r>
          </a:p>
          <a:p>
            <a:pPr lvl="1"/>
            <a:endParaRPr lang="en-US" dirty="0" smtClean="0"/>
          </a:p>
          <a:p>
            <a:pPr lvl="1"/>
            <a:r>
              <a:rPr lang="en-US" dirty="0" smtClean="0"/>
              <a:t>Facility Fee: charged by the hospital/surgical center for the OR and support services</a:t>
            </a:r>
          </a:p>
          <a:p>
            <a:pPr lvl="1"/>
            <a:r>
              <a:rPr lang="en-US" dirty="0" smtClean="0"/>
              <a:t>Surgeon’s Professional Fee</a:t>
            </a:r>
          </a:p>
          <a:p>
            <a:pPr lvl="1"/>
            <a:r>
              <a:rPr lang="en-US" dirty="0" smtClean="0"/>
              <a:t>Anesthesiologists Professional Fee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fontAlgn="auto">
              <a:spcAft>
                <a:spcPts val="0"/>
              </a:spcAft>
              <a:defRPr/>
            </a:pPr>
            <a:r>
              <a:rPr lang="en-US" smtClean="0"/>
              <a:t>Billing Basics</a:t>
            </a:r>
          </a:p>
        </p:txBody>
      </p:sp>
      <p:sp>
        <p:nvSpPr>
          <p:cNvPr id="14338" name="Rectangle 3"/>
          <p:cNvSpPr>
            <a:spLocks noGrp="1" noChangeArrowheads="1"/>
          </p:cNvSpPr>
          <p:nvPr>
            <p:ph idx="1"/>
          </p:nvPr>
        </p:nvSpPr>
        <p:spPr>
          <a:xfrm>
            <a:off x="457200" y="1600200"/>
            <a:ext cx="8229600" cy="5029200"/>
          </a:xfrm>
        </p:spPr>
        <p:txBody>
          <a:bodyPr/>
          <a:lstStyle/>
          <a:p>
            <a:r>
              <a:rPr lang="en-US" smtClean="0"/>
              <a:t>The each procedure has a certain value in units based on:</a:t>
            </a:r>
          </a:p>
          <a:p>
            <a:pPr lvl="1"/>
            <a:r>
              <a:rPr lang="en-US" smtClean="0"/>
              <a:t>Surgical Procedure (Base Units)</a:t>
            </a:r>
          </a:p>
          <a:p>
            <a:pPr lvl="1"/>
            <a:r>
              <a:rPr lang="en-US" smtClean="0"/>
              <a:t>Length of Procedure (Time Units)</a:t>
            </a:r>
          </a:p>
          <a:p>
            <a:pPr lvl="1"/>
            <a:r>
              <a:rPr lang="en-US" smtClean="0"/>
              <a:t>Special Circumstances, Procedures or Techniques (Qualifying Circumstances Units)</a:t>
            </a:r>
          </a:p>
          <a:p>
            <a:r>
              <a:rPr lang="en-US" smtClean="0"/>
              <a:t>BU + TU + QCU = Total Units</a:t>
            </a:r>
          </a:p>
          <a:p>
            <a:endParaRPr lang="en-US" smtClean="0"/>
          </a:p>
          <a:p>
            <a:pPr lvl="1">
              <a:buFontTx/>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fontAlgn="auto">
              <a:spcAft>
                <a:spcPts val="0"/>
              </a:spcAft>
              <a:defRPr/>
            </a:pPr>
            <a:r>
              <a:rPr lang="en-US" smtClean="0"/>
              <a:t>Billing Basics</a:t>
            </a:r>
          </a:p>
        </p:txBody>
      </p:sp>
      <p:sp>
        <p:nvSpPr>
          <p:cNvPr id="15362" name="Rectangle 3"/>
          <p:cNvSpPr>
            <a:spLocks noGrp="1" noChangeArrowheads="1"/>
          </p:cNvSpPr>
          <p:nvPr>
            <p:ph idx="1"/>
          </p:nvPr>
        </p:nvSpPr>
        <p:spPr>
          <a:xfrm>
            <a:off x="457200" y="1600200"/>
            <a:ext cx="8229600" cy="1295400"/>
          </a:xfrm>
        </p:spPr>
        <p:txBody>
          <a:bodyPr/>
          <a:lstStyle/>
          <a:p>
            <a:r>
              <a:rPr lang="en-US" smtClean="0"/>
              <a:t>Our fee is then calculated by:</a:t>
            </a:r>
          </a:p>
          <a:p>
            <a:pPr lvl="1"/>
            <a:r>
              <a:rPr lang="en-US" smtClean="0"/>
              <a:t>Total Units x Conversion Factor = $$$</a:t>
            </a:r>
          </a:p>
          <a:p>
            <a:endParaRPr lang="en-US" smtClean="0"/>
          </a:p>
          <a:p>
            <a:endParaRPr lang="en-US" smtClean="0"/>
          </a:p>
        </p:txBody>
      </p:sp>
      <p:pic>
        <p:nvPicPr>
          <p:cNvPr id="15364" name="Picture 4" descr="MPj04003070000[1]"/>
          <p:cNvPicPr>
            <a:picLocks noChangeAspect="1" noChangeArrowheads="1"/>
          </p:cNvPicPr>
          <p:nvPr/>
        </p:nvPicPr>
        <p:blipFill>
          <a:blip r:embed="rId2" cstate="print">
            <a:lum bright="6000" contrast="6000"/>
          </a:blip>
          <a:srcRect/>
          <a:stretch>
            <a:fillRect/>
          </a:stretch>
        </p:blipFill>
        <p:spPr bwMode="auto">
          <a:xfrm>
            <a:off x="2743200" y="2895600"/>
            <a:ext cx="3581400" cy="3132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n-US" smtClean="0"/>
              <a:t>Base Units	</a:t>
            </a:r>
          </a:p>
        </p:txBody>
      </p:sp>
      <p:sp>
        <p:nvSpPr>
          <p:cNvPr id="16386" name="Rectangle 3"/>
          <p:cNvSpPr>
            <a:spLocks noGrp="1" noChangeArrowheads="1"/>
          </p:cNvSpPr>
          <p:nvPr>
            <p:ph idx="1"/>
          </p:nvPr>
        </p:nvSpPr>
        <p:spPr/>
        <p:txBody>
          <a:bodyPr/>
          <a:lstStyle/>
          <a:p>
            <a:pPr>
              <a:lnSpc>
                <a:spcPct val="90000"/>
              </a:lnSpc>
            </a:pPr>
            <a:r>
              <a:rPr lang="en-US" smtClean="0"/>
              <a:t>Based on CPT (Current Procedural Terminology) codes.</a:t>
            </a:r>
          </a:p>
          <a:p>
            <a:pPr>
              <a:lnSpc>
                <a:spcPct val="90000"/>
              </a:lnSpc>
            </a:pPr>
            <a:r>
              <a:rPr lang="en-US" smtClean="0"/>
              <a:t>Surgical versus Anesthesia CPT codes</a:t>
            </a:r>
          </a:p>
          <a:p>
            <a:pPr>
              <a:lnSpc>
                <a:spcPct val="90000"/>
              </a:lnSpc>
            </a:pPr>
            <a:r>
              <a:rPr lang="en-US" smtClean="0"/>
              <a:t>CMS (Center for Medicare Services) defines the relative value units (RVUs) for each Anesthesia CPT code with input from the ASA.</a:t>
            </a:r>
          </a:p>
          <a:p>
            <a:pPr>
              <a:lnSpc>
                <a:spcPct val="90000"/>
              </a:lnSpc>
            </a:pPr>
            <a:r>
              <a:rPr lang="en-US" smtClean="0"/>
              <a:t>Base units includes the preop assessment and preparation time.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152400"/>
            <a:ext cx="8229600" cy="1143000"/>
          </a:xfrm>
        </p:spPr>
        <p:txBody>
          <a:bodyPr/>
          <a:lstStyle/>
          <a:p>
            <a:pPr fontAlgn="auto">
              <a:spcAft>
                <a:spcPts val="0"/>
              </a:spcAft>
              <a:defRPr/>
            </a:pPr>
            <a:r>
              <a:rPr lang="en-US" smtClean="0"/>
              <a:t>Base Units</a:t>
            </a:r>
          </a:p>
        </p:txBody>
      </p:sp>
      <p:graphicFrame>
        <p:nvGraphicFramePr>
          <p:cNvPr id="13356" name="Group 44"/>
          <p:cNvGraphicFramePr>
            <a:graphicFrameLocks noGrp="1"/>
          </p:cNvGraphicFramePr>
          <p:nvPr>
            <p:ph idx="1"/>
          </p:nvPr>
        </p:nvGraphicFramePr>
        <p:xfrm>
          <a:off x="381000" y="1676400"/>
          <a:ext cx="8229600" cy="4663440"/>
        </p:xfrm>
        <a:graphic>
          <a:graphicData uri="http://schemas.openxmlformats.org/drawingml/2006/table">
            <a:tbl>
              <a:tblPr/>
              <a:tblGrid>
                <a:gridCol w="60960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Procedure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Base Units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Cystoscopy/ Breast Bx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ORIF fracture repair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Bowel Resection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Lap Cholecystectomy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Cervical Spine Fusion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Craniotomies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CABG on bypass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CABG off bypass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fontAlgn="auto">
              <a:spcAft>
                <a:spcPts val="0"/>
              </a:spcAft>
              <a:defRPr/>
            </a:pPr>
            <a:r>
              <a:rPr lang="en-US" smtClean="0"/>
              <a:t>Time Units</a:t>
            </a:r>
          </a:p>
        </p:txBody>
      </p:sp>
      <p:sp>
        <p:nvSpPr>
          <p:cNvPr id="18434" name="Rectangle 3"/>
          <p:cNvSpPr>
            <a:spLocks noGrp="1" noChangeArrowheads="1"/>
          </p:cNvSpPr>
          <p:nvPr>
            <p:ph idx="1"/>
          </p:nvPr>
        </p:nvSpPr>
        <p:spPr/>
        <p:txBody>
          <a:bodyPr/>
          <a:lstStyle/>
          <a:p>
            <a:pPr>
              <a:lnSpc>
                <a:spcPct val="90000"/>
              </a:lnSpc>
            </a:pPr>
            <a:r>
              <a:rPr lang="en-US" smtClean="0"/>
              <a:t>Anesthesia time starts when the anesthesia practitioner begins to prepare the patient for anesthesia services in the operating room or the equivalent area and ends when the patient may be placed safely under postoperative care. </a:t>
            </a:r>
          </a:p>
          <a:p>
            <a:pPr lvl="1">
              <a:lnSpc>
                <a:spcPct val="90000"/>
              </a:lnSpc>
            </a:pPr>
            <a:r>
              <a:rPr lang="en-US" smtClean="0"/>
              <a:t>This excludes time for preoperative assessment and preop, placement of lines or blocks.</a:t>
            </a:r>
          </a:p>
          <a:p>
            <a:pPr lvl="1">
              <a:lnSpc>
                <a:spcPct val="90000"/>
              </a:lnSpc>
            </a:pPr>
            <a:r>
              <a:rPr lang="en-US" smtClean="0"/>
              <a:t>May include transport if documented.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fontAlgn="auto">
              <a:spcAft>
                <a:spcPts val="0"/>
              </a:spcAft>
              <a:defRPr/>
            </a:pPr>
            <a:r>
              <a:rPr lang="en-US" smtClean="0"/>
              <a:t>Time Units</a:t>
            </a:r>
          </a:p>
        </p:txBody>
      </p:sp>
      <p:sp>
        <p:nvSpPr>
          <p:cNvPr id="19458" name="Rectangle 3"/>
          <p:cNvSpPr>
            <a:spLocks noGrp="1" noChangeArrowheads="1"/>
          </p:cNvSpPr>
          <p:nvPr>
            <p:ph idx="1"/>
          </p:nvPr>
        </p:nvSpPr>
        <p:spPr/>
        <p:txBody>
          <a:bodyPr/>
          <a:lstStyle/>
          <a:p>
            <a:r>
              <a:rPr lang="en-US" smtClean="0"/>
              <a:t>One time unit is equal to 15 mintues</a:t>
            </a:r>
          </a:p>
          <a:p>
            <a:r>
              <a:rPr lang="en-US" smtClean="0"/>
              <a:t>The CMS now effectively treats time units as a continuous variable, thus</a:t>
            </a:r>
          </a:p>
          <a:p>
            <a:pPr lvl="1"/>
            <a:r>
              <a:rPr lang="en-US" smtClean="0"/>
              <a:t>180 min = 12 units</a:t>
            </a:r>
          </a:p>
          <a:p>
            <a:pPr lvl="1"/>
            <a:r>
              <a:rPr lang="en-US" smtClean="0"/>
              <a:t>185 min = 12.33 units</a:t>
            </a:r>
          </a:p>
          <a:p>
            <a:r>
              <a:rPr lang="en-US" smtClean="0"/>
              <a:t>The time factor means each anesthetic is unique, making anesthesia billing the most complex in medicine.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792</TotalTime>
  <Words>1386</Words>
  <Application>Microsoft Office PowerPoint</Application>
  <PresentationFormat>On-screen Show (4:3)</PresentationFormat>
  <Paragraphs>242</Paragraphs>
  <Slides>29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29</vt:i4>
      </vt:variant>
    </vt:vector>
  </HeadingPairs>
  <TitlesOfParts>
    <vt:vector size="35" baseType="lpstr">
      <vt:lpstr>Arial</vt:lpstr>
      <vt:lpstr>Calibri</vt:lpstr>
      <vt:lpstr>Verdana</vt:lpstr>
      <vt:lpstr>Wingdings 3</vt:lpstr>
      <vt:lpstr>Custom Design</vt:lpstr>
      <vt:lpstr>Office Theme</vt:lpstr>
      <vt:lpstr>Anesthesia Billing &amp; Reimbursement </vt:lpstr>
      <vt:lpstr>Billing Basics</vt:lpstr>
      <vt:lpstr>Billing Basics</vt:lpstr>
      <vt:lpstr>Billing Basics</vt:lpstr>
      <vt:lpstr>Billing Basics</vt:lpstr>
      <vt:lpstr>Base Units </vt:lpstr>
      <vt:lpstr>Base Units</vt:lpstr>
      <vt:lpstr>Time Units</vt:lpstr>
      <vt:lpstr>Time Units</vt:lpstr>
      <vt:lpstr>Qualifying Circumstance/Modifiers</vt:lpstr>
      <vt:lpstr>Conversion Factor </vt:lpstr>
      <vt:lpstr>Conversion Factor </vt:lpstr>
      <vt:lpstr>Conversion Factor</vt:lpstr>
      <vt:lpstr>Anesthesia Professional Fees</vt:lpstr>
      <vt:lpstr>Anesthesia Professional Fees</vt:lpstr>
      <vt:lpstr>Corporate Compliance Program</vt:lpstr>
      <vt:lpstr>Stonemetz Tip!</vt:lpstr>
      <vt:lpstr>Distribution of Revenue</vt:lpstr>
      <vt:lpstr>Hunter Model</vt:lpstr>
      <vt:lpstr>Time-Based Compensation</vt:lpstr>
      <vt:lpstr>Unit Variability</vt:lpstr>
      <vt:lpstr>Side by Side Comparison</vt:lpstr>
      <vt:lpstr>Unit Variability</vt:lpstr>
      <vt:lpstr>Stonemetz Tip!</vt:lpstr>
      <vt:lpstr>Looking for a job</vt:lpstr>
      <vt:lpstr>Type of Practice</vt:lpstr>
      <vt:lpstr>Stonemetz Tip</vt:lpstr>
      <vt:lpstr>Contract Negotiation</vt:lpstr>
      <vt:lpstr>Happy Hunting!!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Anesthesia Billing &amp; Reimbursement</dc:title>
  <dc:creator>Coore/Isaacs</dc:creator>
  <cp:lastModifiedBy>Jerry Stonemetz</cp:lastModifiedBy>
  <cp:revision>38</cp:revision>
  <dcterms:created xsi:type="dcterms:W3CDTF">2006-04-23T18:58:37Z</dcterms:created>
  <dcterms:modified xsi:type="dcterms:W3CDTF">2018-11-29T14:08:42Z</dcterms:modified>
</cp:coreProperties>
</file>