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56" r:id="rId2"/>
    <p:sldId id="257" r:id="rId3"/>
    <p:sldId id="289" r:id="rId4"/>
    <p:sldId id="278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90" r:id="rId21"/>
    <p:sldId id="275" r:id="rId22"/>
    <p:sldId id="267" r:id="rId23"/>
    <p:sldId id="273" r:id="rId24"/>
    <p:sldId id="274" r:id="rId25"/>
    <p:sldId id="276" r:id="rId26"/>
    <p:sldId id="277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87"/>
  </p:normalViewPr>
  <p:slideViewPr>
    <p:cSldViewPr snapToObjects="1">
      <p:cViewPr varScale="1">
        <p:scale>
          <a:sx n="108" d="100"/>
          <a:sy n="108" d="100"/>
        </p:scale>
        <p:origin x="16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3962D80-7CC1-F244-898F-C96C8B30A300}" type="datetimeFigureOut">
              <a:rPr lang="en-US" smtClean="0"/>
              <a:pPr/>
              <a:t>7/29/18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Users/jedwolpaw/Documents/Video%20clips%20for%20presentations/Olaf%20Summer%20part%202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Users/jedwolpaw/Documents/Video%20clips%20for%20presentations/Olaf%20Summer%20part%201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Users/jedwolpaw/Documents/Video%20clips%20for%20presentations/Olaf%20Summer%20part%203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Temperature Regulation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Jed Wolpaw MD, </a:t>
            </a:r>
            <a:r>
              <a:rPr lang="en-US" dirty="0" err="1"/>
              <a:t>M.Ed</a:t>
            </a:r>
            <a:endParaRPr lang="en-US" dirty="0"/>
          </a:p>
          <a:p>
            <a:r>
              <a:rPr lang="en-US" dirty="0"/>
              <a:t>February 4,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Hypothermia: Hospital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intraop</a:t>
            </a:r>
            <a:r>
              <a:rPr lang="en-US" dirty="0"/>
              <a:t> temp falls to 35 what is the increase in hospital LOS?</a:t>
            </a:r>
          </a:p>
          <a:p>
            <a:pPr lvl="1"/>
            <a:r>
              <a:rPr lang="en-US" dirty="0"/>
              <a:t>2.5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Hypothermia: Cardiac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to temp of 35, </a:t>
            </a:r>
            <a:r>
              <a:rPr lang="en-US" dirty="0" err="1"/>
              <a:t>normothermia</a:t>
            </a:r>
            <a:r>
              <a:rPr lang="en-US" dirty="0"/>
              <a:t> is associated with a reduction in cardiac morbidity of what?</a:t>
            </a:r>
          </a:p>
          <a:p>
            <a:pPr lvl="1"/>
            <a:r>
              <a:rPr lang="en-US" dirty="0"/>
              <a:t>55%</a:t>
            </a:r>
          </a:p>
          <a:p>
            <a:r>
              <a:rPr lang="en-US" dirty="0"/>
              <a:t>Why is hypothermia bad for the heart?</a:t>
            </a:r>
          </a:p>
          <a:p>
            <a:pPr lvl="1"/>
            <a:r>
              <a:rPr lang="en-US" dirty="0"/>
              <a:t>NOT shivering</a:t>
            </a:r>
          </a:p>
          <a:p>
            <a:pPr lvl="1"/>
            <a:r>
              <a:rPr lang="en-US" dirty="0"/>
              <a:t>Arrhythmias</a:t>
            </a:r>
          </a:p>
          <a:p>
            <a:pPr lvl="1"/>
            <a:r>
              <a:rPr lang="en-US" dirty="0"/>
              <a:t>Hypertension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Hypothermia: MAC and paralysis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does MAC decrease with each 1 degree C drop in temp?</a:t>
            </a:r>
          </a:p>
          <a:p>
            <a:pPr lvl="1"/>
            <a:r>
              <a:rPr lang="en-US" dirty="0"/>
              <a:t>15%</a:t>
            </a:r>
          </a:p>
          <a:p>
            <a:r>
              <a:rPr lang="en-US" dirty="0"/>
              <a:t>How prolonged is </a:t>
            </a:r>
            <a:r>
              <a:rPr lang="en-US" dirty="0" err="1"/>
              <a:t>Vec</a:t>
            </a:r>
            <a:r>
              <a:rPr lang="en-US" dirty="0"/>
              <a:t>/Roc by temps of 35?</a:t>
            </a:r>
          </a:p>
          <a:p>
            <a:pPr lvl="1"/>
            <a:r>
              <a:rPr lang="en-US" dirty="0"/>
              <a:t>Up to 60%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 adverse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Increased SSI</a:t>
            </a:r>
          </a:p>
          <a:p>
            <a:r>
              <a:rPr lang="en-US" dirty="0"/>
              <a:t>Increased EBL</a:t>
            </a:r>
          </a:p>
          <a:p>
            <a:r>
              <a:rPr lang="en-US" dirty="0"/>
              <a:t>Increased hospital LOS</a:t>
            </a:r>
          </a:p>
          <a:p>
            <a:r>
              <a:rPr lang="en-US" dirty="0"/>
              <a:t>Increased cardiac morbidity: Arrhythmias, HTN</a:t>
            </a:r>
          </a:p>
          <a:p>
            <a:r>
              <a:rPr lang="en-US" dirty="0"/>
              <a:t>Increased duration of paralytics and lower MAC</a:t>
            </a:r>
          </a:p>
          <a:p>
            <a:r>
              <a:rPr lang="en-US" dirty="0"/>
              <a:t>Renal injury and electrolyte disturbances, hypoglycemia</a:t>
            </a:r>
          </a:p>
          <a:p>
            <a:r>
              <a:rPr lang="en-US" dirty="0"/>
              <a:t>Cold </a:t>
            </a:r>
            <a:r>
              <a:rPr lang="en-US" dirty="0" err="1"/>
              <a:t>Diuresis</a:t>
            </a:r>
            <a:endParaRPr lang="en-US" dirty="0"/>
          </a:p>
          <a:p>
            <a:r>
              <a:rPr lang="en-US" dirty="0" err="1"/>
              <a:t>Rhabdo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 EKG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typical EKG finding in hypothermia?</a:t>
            </a:r>
          </a:p>
          <a:p>
            <a:pPr lvl="1"/>
            <a:r>
              <a:rPr lang="en-US" dirty="0"/>
              <a:t>J wave or Osborn wave…what does it look like?</a:t>
            </a:r>
          </a:p>
          <a:p>
            <a:pPr lvl="1"/>
            <a:r>
              <a:rPr lang="en-US" dirty="0"/>
              <a:t>Usually not seen until around 32C</a:t>
            </a:r>
          </a:p>
        </p:txBody>
      </p:sp>
      <p:pic>
        <p:nvPicPr>
          <p:cNvPr id="4" name="Picture 3" descr="Screen Shot 2016-01-04 at 1.17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0"/>
            <a:ext cx="3162300" cy="3060700"/>
          </a:xfrm>
          <a:prstGeom prst="rect">
            <a:avLst/>
          </a:prstGeom>
        </p:spPr>
      </p:pic>
      <p:pic>
        <p:nvPicPr>
          <p:cNvPr id="5" name="Picture 4" descr="Screen Shot 2016-01-04 at 1.17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124200"/>
            <a:ext cx="477520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Hypothermia: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first hour after induction of anesthesia core body temperature drops by 1.5C because of what?</a:t>
            </a:r>
          </a:p>
          <a:p>
            <a:pPr lvl="1"/>
            <a:r>
              <a:rPr lang="en-US" dirty="0"/>
              <a:t>A: The OR is so cold, so so cold, it is like </a:t>
            </a:r>
            <a:r>
              <a:rPr lang="en-US" dirty="0" err="1"/>
              <a:t>Arendelle</a:t>
            </a:r>
            <a:r>
              <a:rPr lang="en-US" dirty="0"/>
              <a:t> when </a:t>
            </a:r>
            <a:r>
              <a:rPr lang="en-US" dirty="0" err="1"/>
              <a:t>Ilse</a:t>
            </a:r>
            <a:r>
              <a:rPr lang="en-US" dirty="0"/>
              <a:t> started the eternal winter</a:t>
            </a:r>
          </a:p>
          <a:p>
            <a:pPr lvl="1"/>
            <a:r>
              <a:rPr lang="en-US" dirty="0"/>
              <a:t>B: Radiation heat loss from the patient to the air</a:t>
            </a:r>
          </a:p>
          <a:p>
            <a:pPr lvl="1"/>
            <a:r>
              <a:rPr lang="en-US" dirty="0"/>
              <a:t>C: Redistribution of body heat from core to periphery</a:t>
            </a:r>
          </a:p>
          <a:p>
            <a:pPr lvl="1"/>
            <a:r>
              <a:rPr lang="en-US" dirty="0"/>
              <a:t>D: Evaporative heat loss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Hypothermia: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first hour after induction of anesthesia core body temperature drops by 1.5C because of what?</a:t>
            </a:r>
          </a:p>
          <a:p>
            <a:pPr lvl="1"/>
            <a:r>
              <a:rPr lang="en-US" dirty="0"/>
              <a:t>A: The OR is so cold, so so cold, it is like </a:t>
            </a:r>
            <a:r>
              <a:rPr lang="en-US" dirty="0" err="1"/>
              <a:t>Arendelle</a:t>
            </a:r>
            <a:r>
              <a:rPr lang="en-US" dirty="0"/>
              <a:t> when </a:t>
            </a:r>
            <a:r>
              <a:rPr lang="en-US" dirty="0" err="1"/>
              <a:t>Ilse</a:t>
            </a:r>
            <a:r>
              <a:rPr lang="en-US" dirty="0"/>
              <a:t> started the eternal winter</a:t>
            </a:r>
          </a:p>
          <a:p>
            <a:pPr lvl="1"/>
            <a:r>
              <a:rPr lang="en-US" dirty="0"/>
              <a:t>B: Radiation heat loss from the patient to the air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C: Redistribution of body heat from core to periphery</a:t>
            </a:r>
          </a:p>
          <a:p>
            <a:pPr lvl="1"/>
            <a:r>
              <a:rPr lang="en-US" dirty="0"/>
              <a:t>D: Evaporative heat loss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OR were 37C, what would the patient’s temperature be after one hour of GA?</a:t>
            </a:r>
          </a:p>
          <a:p>
            <a:pPr lvl="1"/>
            <a:r>
              <a:rPr lang="en-US" dirty="0"/>
              <a:t>35.5…why?</a:t>
            </a:r>
          </a:p>
          <a:p>
            <a:pPr lvl="1"/>
            <a:r>
              <a:rPr lang="en-US" dirty="0"/>
              <a:t>Redistribution causing core temperature to approach mean temp</a:t>
            </a:r>
          </a:p>
        </p:txBody>
      </p:sp>
      <p:pic>
        <p:nvPicPr>
          <p:cNvPr id="4" name="Picture 3" descr="Screen Shot 2016-01-04 at 1.32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311759"/>
            <a:ext cx="3537692" cy="2127141"/>
          </a:xfrm>
          <a:prstGeom prst="rect">
            <a:avLst/>
          </a:prstGeom>
        </p:spPr>
      </p:pic>
      <p:pic>
        <p:nvPicPr>
          <p:cNvPr id="5" name="Picture 4" descr="Screen Shot 2016-01-04 at 1.33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11759"/>
            <a:ext cx="3359150" cy="212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loss: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4 mechanisms of heat loss?</a:t>
            </a:r>
          </a:p>
          <a:p>
            <a:pPr lvl="1"/>
            <a:r>
              <a:rPr lang="en-US" dirty="0"/>
              <a:t>Radiation</a:t>
            </a:r>
          </a:p>
          <a:p>
            <a:pPr lvl="1"/>
            <a:r>
              <a:rPr lang="en-US" dirty="0"/>
              <a:t>Conduction</a:t>
            </a:r>
          </a:p>
          <a:p>
            <a:pPr lvl="1"/>
            <a:r>
              <a:rPr lang="en-US" dirty="0"/>
              <a:t>Evaporation</a:t>
            </a:r>
          </a:p>
          <a:p>
            <a:pPr lvl="1"/>
            <a:r>
              <a:rPr lang="en-US" dirty="0"/>
              <a:t>Convection</a:t>
            </a:r>
          </a:p>
          <a:p>
            <a:r>
              <a:rPr lang="en-US" dirty="0"/>
              <a:t>Which one plays the largest role in the OR?</a:t>
            </a:r>
          </a:p>
          <a:p>
            <a:pPr lvl="1"/>
            <a:r>
              <a:rPr lang="en-US" dirty="0"/>
              <a:t>Radiation, then convection</a:t>
            </a:r>
          </a:p>
          <a:p>
            <a:r>
              <a:rPr lang="en-US" dirty="0"/>
              <a:t>Magnitude of heat loss due to radiation is proportional to the difference in temp to what power?</a:t>
            </a:r>
          </a:p>
          <a:p>
            <a:pPr lvl="1"/>
            <a:r>
              <a:rPr lang="en-US" dirty="0"/>
              <a:t>4th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</a:t>
            </a:r>
          </a:p>
        </p:txBody>
      </p:sp>
      <p:pic>
        <p:nvPicPr>
          <p:cNvPr id="4" name="Content Placeholder 3" descr="Screen Shot 2016-01-04 at 1.40.2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419" r="-13419"/>
          <a:stretch>
            <a:fillRect/>
          </a:stretch>
        </p:blipFill>
        <p:spPr>
          <a:xfrm>
            <a:off x="381000" y="1735137"/>
            <a:ext cx="8550202" cy="47418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656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Hypothermia: Etiology, Prevention, Treatment, Complications</a:t>
            </a:r>
          </a:p>
          <a:p>
            <a:r>
              <a:rPr lang="en-US" dirty="0"/>
              <a:t>Effect of Drugs/Anesthesia on Temperature Regulation Temperature</a:t>
            </a:r>
          </a:p>
          <a:p>
            <a:r>
              <a:rPr lang="en-US" dirty="0"/>
              <a:t>Heat Loss; Mechanisms</a:t>
            </a:r>
          </a:p>
          <a:p>
            <a:r>
              <a:rPr lang="en-US" dirty="0"/>
              <a:t>Temperature Regulating Centers</a:t>
            </a:r>
          </a:p>
          <a:p>
            <a:r>
              <a:rPr lang="en-US" dirty="0"/>
              <a:t>Heat Production and Conservation</a:t>
            </a:r>
          </a:p>
          <a:p>
            <a:r>
              <a:rPr lang="en-US" dirty="0"/>
              <a:t>Body Temperature Measurement; Sites; Gradients</a:t>
            </a:r>
          </a:p>
          <a:p>
            <a:r>
              <a:rPr lang="en-US" dirty="0"/>
              <a:t>Nonmalignant Hyperthermia syndromes; Complications, Treatment</a:t>
            </a:r>
          </a:p>
          <a:p>
            <a:r>
              <a:rPr lang="en-US" dirty="0"/>
              <a:t>Fever facts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af Summer part 2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602" y="1905000"/>
            <a:ext cx="8961117" cy="37337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prevent the 1.5C drop from redistribution in the first hour after induction of anesthesia?</a:t>
            </a:r>
          </a:p>
          <a:p>
            <a:pPr lvl="1"/>
            <a:r>
              <a:rPr lang="en-US" dirty="0"/>
              <a:t>Increase mean body temp…how?</a:t>
            </a:r>
          </a:p>
          <a:p>
            <a:pPr lvl="1"/>
            <a:r>
              <a:rPr lang="en-US" dirty="0"/>
              <a:t>Pre-warming—but requires 2 hours to be fully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Preventing/Treating 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better to place a warmer on top of the patient or under the patient?</a:t>
            </a:r>
          </a:p>
          <a:p>
            <a:pPr lvl="1"/>
            <a:r>
              <a:rPr lang="en-US" dirty="0"/>
              <a:t>On top.  Why?</a:t>
            </a:r>
          </a:p>
          <a:p>
            <a:pPr lvl="1"/>
            <a:r>
              <a:rPr lang="en-US" dirty="0"/>
              <a:t>Patient’s weight compresses the tissue on the warmer, less blood flow</a:t>
            </a:r>
          </a:p>
          <a:p>
            <a:r>
              <a:rPr lang="en-US" dirty="0"/>
              <a:t>What is the most effective non-invasive method of warming a patient?</a:t>
            </a:r>
          </a:p>
          <a:p>
            <a:pPr lvl="1"/>
            <a:r>
              <a:rPr lang="en-US" dirty="0"/>
              <a:t>Forced air warming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Preventing/Treating 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overall most effective method for warming a patient (invasive and non-invasive)?</a:t>
            </a:r>
          </a:p>
          <a:p>
            <a:pPr lvl="1"/>
            <a:r>
              <a:rPr lang="en-US" dirty="0"/>
              <a:t>Cardiopulmonary bypass</a:t>
            </a:r>
          </a:p>
          <a:p>
            <a:r>
              <a:rPr lang="en-US" dirty="0"/>
              <a:t>How warm should IV fluids be?</a:t>
            </a:r>
          </a:p>
          <a:p>
            <a:pPr lvl="1"/>
            <a:r>
              <a:rPr lang="en-US" dirty="0"/>
              <a:t>38-42C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Rewarming</a:t>
            </a:r>
            <a:endParaRPr lang="en-US" dirty="0"/>
          </a:p>
        </p:txBody>
      </p:sp>
      <p:pic>
        <p:nvPicPr>
          <p:cNvPr id="4" name="Content Placeholder 3" descr="Screen Shot 2016-01-04 at 1.53.0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873" b="-7873"/>
          <a:stretch>
            <a:fillRect/>
          </a:stretch>
        </p:blipFill>
        <p:spPr>
          <a:xfrm>
            <a:off x="258894" y="1371600"/>
            <a:ext cx="8793512" cy="4876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Shivering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does shivering occur?</a:t>
            </a:r>
          </a:p>
          <a:p>
            <a:pPr lvl="1"/>
            <a:r>
              <a:rPr lang="en-US" dirty="0"/>
              <a:t>Core temp of 32-35C</a:t>
            </a:r>
          </a:p>
          <a:p>
            <a:r>
              <a:rPr lang="en-US" dirty="0"/>
              <a:t>How much can shivering increase core temp?</a:t>
            </a:r>
          </a:p>
          <a:p>
            <a:pPr lvl="1"/>
            <a:r>
              <a:rPr lang="en-US" dirty="0"/>
              <a:t>1.5C/hr</a:t>
            </a:r>
          </a:p>
          <a:p>
            <a:r>
              <a:rPr lang="en-US" dirty="0"/>
              <a:t>What are the downsides to shivering?</a:t>
            </a:r>
          </a:p>
          <a:p>
            <a:pPr lvl="1"/>
            <a:r>
              <a:rPr lang="en-US" dirty="0"/>
              <a:t>Increased metabolic demand, increased O2 consumption, increased ICP</a:t>
            </a:r>
          </a:p>
        </p:txBody>
      </p:sp>
      <p:pic>
        <p:nvPicPr>
          <p:cNvPr id="4" name="Picture 3" descr="Screen Shot 2016-01-04 at 2.17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917" y="0"/>
            <a:ext cx="256008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Piloerection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</a:t>
            </a:r>
            <a:r>
              <a:rPr lang="en-US" dirty="0" err="1"/>
              <a:t>goosebumps</a:t>
            </a:r>
            <a:r>
              <a:rPr lang="en-US" dirty="0"/>
              <a:t> happen?</a:t>
            </a:r>
          </a:p>
          <a:p>
            <a:pPr lvl="1"/>
            <a:r>
              <a:rPr lang="en-US" dirty="0"/>
              <a:t>Trap air close to skin to create “warm layer”</a:t>
            </a:r>
          </a:p>
        </p:txBody>
      </p:sp>
      <p:pic>
        <p:nvPicPr>
          <p:cNvPr id="4" name="Picture 3" descr="Screen Shot 2016-01-04 at 2.24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77550"/>
            <a:ext cx="3352800" cy="3332633"/>
          </a:xfrm>
          <a:prstGeom prst="rect">
            <a:avLst/>
          </a:prstGeom>
        </p:spPr>
      </p:pic>
      <p:pic>
        <p:nvPicPr>
          <p:cNvPr id="5" name="Picture 4" descr="Screen Shot 2016-01-04 at 2.24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18" y="3377549"/>
            <a:ext cx="4227182" cy="333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regulating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is the temperature regulating center in the human brain?</a:t>
            </a:r>
          </a:p>
          <a:p>
            <a:pPr lvl="1"/>
            <a:r>
              <a:rPr lang="en-US" dirty="0"/>
              <a:t>The hypothalamus---what part?</a:t>
            </a:r>
          </a:p>
          <a:p>
            <a:pPr lvl="1"/>
            <a:r>
              <a:rPr lang="en-US" dirty="0" err="1"/>
              <a:t>Preoptic</a:t>
            </a:r>
            <a:r>
              <a:rPr lang="en-US" dirty="0"/>
              <a:t> area in anterior portion</a:t>
            </a:r>
          </a:p>
          <a:p>
            <a:r>
              <a:rPr lang="en-US" dirty="0"/>
              <a:t>From where does it receive signals?</a:t>
            </a:r>
          </a:p>
          <a:p>
            <a:pPr lvl="1"/>
            <a:r>
              <a:rPr lang="en-US" dirty="0"/>
              <a:t>Peripheral (skin, mucous membranes)</a:t>
            </a:r>
          </a:p>
          <a:p>
            <a:pPr lvl="1"/>
            <a:r>
              <a:rPr lang="en-US" dirty="0"/>
              <a:t>Central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/>
              <a:t>Temperature regulating center</a:t>
            </a:r>
          </a:p>
        </p:txBody>
      </p:sp>
      <p:pic>
        <p:nvPicPr>
          <p:cNvPr id="4" name="Picture 3" descr="Screen Shot 2016-01-06 at 12.46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7419"/>
            <a:ext cx="4703097" cy="3558381"/>
          </a:xfrm>
          <a:prstGeom prst="rect">
            <a:avLst/>
          </a:prstGeom>
        </p:spPr>
      </p:pic>
      <p:pic>
        <p:nvPicPr>
          <p:cNvPr id="5" name="Picture 4" descr="Screen Shot 2016-01-06 at 12.46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60" y="3429000"/>
            <a:ext cx="500634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is the most accurate place to measure body temperature (closest to what the hypothalamus sees)?</a:t>
            </a:r>
          </a:p>
          <a:p>
            <a:pPr lvl="1"/>
            <a:r>
              <a:rPr lang="en-US" dirty="0"/>
              <a:t>A: Rectal</a:t>
            </a:r>
          </a:p>
          <a:p>
            <a:pPr lvl="1"/>
            <a:r>
              <a:rPr lang="en-US" dirty="0"/>
              <a:t>B: Bladder</a:t>
            </a:r>
          </a:p>
          <a:p>
            <a:pPr lvl="1"/>
            <a:r>
              <a:rPr lang="en-US" dirty="0"/>
              <a:t>C: Nasopharyngeal</a:t>
            </a:r>
          </a:p>
          <a:p>
            <a:pPr lvl="1"/>
            <a:r>
              <a:rPr lang="en-US" dirty="0"/>
              <a:t>D: Distal Esophageal</a:t>
            </a:r>
          </a:p>
          <a:p>
            <a:pPr lvl="1"/>
            <a:r>
              <a:rPr lang="en-US" dirty="0"/>
              <a:t>E: Axial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af Summer part 1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602" y="1524000"/>
            <a:ext cx="9030813" cy="37628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is the most accurate place to measure body temperature (closest to what the hypothalamus sees)?</a:t>
            </a:r>
          </a:p>
          <a:p>
            <a:pPr lvl="1"/>
            <a:r>
              <a:rPr lang="en-US" dirty="0"/>
              <a:t>A: Rectal</a:t>
            </a:r>
          </a:p>
          <a:p>
            <a:pPr lvl="1"/>
            <a:r>
              <a:rPr lang="en-US" dirty="0"/>
              <a:t>B: Bladder</a:t>
            </a:r>
          </a:p>
          <a:p>
            <a:pPr lvl="1"/>
            <a:r>
              <a:rPr lang="en-US" dirty="0"/>
              <a:t>C: Nasopharyngeal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D: Distal Esophageal</a:t>
            </a:r>
          </a:p>
          <a:p>
            <a:pPr lvl="1"/>
            <a:r>
              <a:rPr lang="en-US" dirty="0"/>
              <a:t>E: Axial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sites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3613" cy="4056062"/>
          </a:xfrm>
        </p:spPr>
        <p:txBody>
          <a:bodyPr/>
          <a:lstStyle/>
          <a:p>
            <a:r>
              <a:rPr lang="en-US" dirty="0"/>
              <a:t>Where is the overall most accurate place to measure core body temp?</a:t>
            </a:r>
          </a:p>
          <a:p>
            <a:pPr lvl="1"/>
            <a:r>
              <a:rPr lang="en-US" dirty="0"/>
              <a:t>PA or high IJ</a:t>
            </a:r>
          </a:p>
          <a:p>
            <a:r>
              <a:rPr lang="en-US" dirty="0"/>
              <a:t>Rectal, bladder, oral, </a:t>
            </a:r>
            <a:r>
              <a:rPr lang="en-US" dirty="0" err="1"/>
              <a:t>axillary</a:t>
            </a:r>
            <a:r>
              <a:rPr lang="en-US" dirty="0"/>
              <a:t>, tympanic, temporal artery, all have mixed results</a:t>
            </a:r>
          </a:p>
          <a:p>
            <a:r>
              <a:rPr lang="en-US" dirty="0"/>
              <a:t>Nasopharyngeal is decent but carries bleeding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sites	</a:t>
            </a:r>
          </a:p>
        </p:txBody>
      </p:sp>
      <p:pic>
        <p:nvPicPr>
          <p:cNvPr id="5" name="Picture 4" descr="Screen Shot 2016-01-06 at 1.04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51000"/>
            <a:ext cx="464820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Non-MH hyperthermia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Neuroleptic</a:t>
            </a:r>
            <a:r>
              <a:rPr lang="en-US" dirty="0"/>
              <a:t> Malignant Syndrome: What is it?</a:t>
            </a:r>
          </a:p>
          <a:p>
            <a:pPr lvl="1"/>
            <a:r>
              <a:rPr lang="en-US" dirty="0"/>
              <a:t>Syndrome of rigidity, fever, AMS, autonomic instability caused by what?</a:t>
            </a:r>
          </a:p>
          <a:p>
            <a:pPr lvl="1"/>
            <a:r>
              <a:rPr lang="en-US" dirty="0"/>
              <a:t>Antipsychotics (up to 2% risk) or what else?</a:t>
            </a:r>
          </a:p>
          <a:p>
            <a:pPr lvl="1"/>
            <a:r>
              <a:rPr lang="en-US" dirty="0" err="1"/>
              <a:t>Reglan</a:t>
            </a:r>
            <a:r>
              <a:rPr lang="en-US" dirty="0"/>
              <a:t> and what else?</a:t>
            </a:r>
          </a:p>
          <a:p>
            <a:pPr lvl="1"/>
            <a:r>
              <a:rPr lang="en-US" dirty="0"/>
              <a:t>Cessation of dopamine agonist (</a:t>
            </a:r>
            <a:r>
              <a:rPr lang="en-US" dirty="0" err="1"/>
              <a:t>amantadine</a:t>
            </a:r>
            <a:r>
              <a:rPr lang="en-US" dirty="0"/>
              <a:t>, </a:t>
            </a:r>
            <a:r>
              <a:rPr lang="en-US" dirty="0" err="1"/>
              <a:t>bromocritine</a:t>
            </a:r>
            <a:r>
              <a:rPr lang="en-US" dirty="0"/>
              <a:t>, </a:t>
            </a:r>
            <a:r>
              <a:rPr lang="en-US" dirty="0" err="1"/>
              <a:t>levodopa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Late onset (24-72h, up to 2 weeks)</a:t>
            </a:r>
          </a:p>
          <a:p>
            <a:r>
              <a:rPr lang="en-US" dirty="0"/>
              <a:t>What is the treatment?</a:t>
            </a:r>
          </a:p>
          <a:p>
            <a:pPr lvl="1"/>
            <a:r>
              <a:rPr lang="en-US" dirty="0"/>
              <a:t>Cessation of meds or restarting of stopped meds and…</a:t>
            </a:r>
          </a:p>
          <a:p>
            <a:pPr lvl="1"/>
            <a:r>
              <a:rPr lang="en-US" dirty="0"/>
              <a:t>Supportive care and…</a:t>
            </a:r>
          </a:p>
          <a:p>
            <a:pPr lvl="1"/>
            <a:r>
              <a:rPr lang="en-US" dirty="0"/>
              <a:t>Dantrolene (2-3mg/kg/day up to 10mg/kg/day)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sz="4000" dirty="0"/>
              <a:t>Non-MH hyperthermia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3613" cy="5410200"/>
          </a:xfrm>
        </p:spPr>
        <p:txBody>
          <a:bodyPr>
            <a:normAutofit/>
          </a:bodyPr>
          <a:lstStyle/>
          <a:p>
            <a:r>
              <a:rPr lang="en-US" dirty="0"/>
              <a:t>Serotonin Syndrome—what is it?</a:t>
            </a:r>
          </a:p>
          <a:p>
            <a:pPr lvl="1"/>
            <a:r>
              <a:rPr lang="en-US" dirty="0"/>
              <a:t>Syndrome of AMS, fever, autonomic hyperactivity, neuromuscular abnormalities (</a:t>
            </a:r>
            <a:r>
              <a:rPr lang="en-US" dirty="0" err="1"/>
              <a:t>hyperreflexia</a:t>
            </a:r>
            <a:r>
              <a:rPr lang="en-US" dirty="0"/>
              <a:t>, </a:t>
            </a:r>
            <a:r>
              <a:rPr lang="en-US" dirty="0" err="1"/>
              <a:t>clonus</a:t>
            </a:r>
            <a:r>
              <a:rPr lang="en-US" dirty="0"/>
              <a:t>)</a:t>
            </a:r>
          </a:p>
          <a:p>
            <a:r>
              <a:rPr lang="en-US" dirty="0"/>
              <a:t>Caused by?</a:t>
            </a:r>
          </a:p>
          <a:p>
            <a:pPr lvl="1"/>
            <a:r>
              <a:rPr lang="en-US" dirty="0"/>
              <a:t>SSRI, MAOI, TCA, </a:t>
            </a:r>
            <a:r>
              <a:rPr lang="en-US" dirty="0" err="1"/>
              <a:t>tryptophan</a:t>
            </a:r>
            <a:r>
              <a:rPr lang="en-US" dirty="0"/>
              <a:t>, </a:t>
            </a:r>
            <a:r>
              <a:rPr lang="en-US" dirty="0" err="1"/>
              <a:t>ritonavir</a:t>
            </a:r>
            <a:r>
              <a:rPr lang="en-US" dirty="0"/>
              <a:t>, lithium, </a:t>
            </a:r>
            <a:r>
              <a:rPr lang="en-US" dirty="0" err="1"/>
              <a:t>triptans</a:t>
            </a:r>
            <a:r>
              <a:rPr lang="en-US" dirty="0"/>
              <a:t>, </a:t>
            </a:r>
            <a:r>
              <a:rPr lang="en-US" dirty="0" err="1"/>
              <a:t>meperidine</a:t>
            </a:r>
            <a:r>
              <a:rPr lang="en-US" dirty="0"/>
              <a:t>, </a:t>
            </a:r>
            <a:r>
              <a:rPr lang="en-US" dirty="0" err="1"/>
              <a:t>fentanyl</a:t>
            </a:r>
            <a:r>
              <a:rPr lang="en-US" dirty="0"/>
              <a:t>, </a:t>
            </a:r>
            <a:r>
              <a:rPr lang="en-US" dirty="0" err="1"/>
              <a:t>methylene</a:t>
            </a:r>
            <a:r>
              <a:rPr lang="en-US" dirty="0"/>
              <a:t> blue</a:t>
            </a:r>
          </a:p>
          <a:p>
            <a:r>
              <a:rPr lang="en-US" dirty="0"/>
              <a:t>How does it differ from NMS?</a:t>
            </a:r>
          </a:p>
          <a:p>
            <a:pPr lvl="1"/>
            <a:r>
              <a:rPr lang="en-US" dirty="0"/>
              <a:t>Abrupt onset, within 6 hours, </a:t>
            </a:r>
            <a:r>
              <a:rPr lang="en-US" dirty="0" err="1"/>
              <a:t>hyperreflexia</a:t>
            </a:r>
            <a:r>
              <a:rPr lang="en-US" dirty="0"/>
              <a:t>, </a:t>
            </a:r>
            <a:r>
              <a:rPr lang="en-US" dirty="0" err="1"/>
              <a:t>clonus</a:t>
            </a:r>
            <a:r>
              <a:rPr lang="en-US" dirty="0"/>
              <a:t>, less rigidity, dantrolene doesn’t help</a:t>
            </a:r>
          </a:p>
          <a:p>
            <a:r>
              <a:rPr lang="en-US" dirty="0"/>
              <a:t>Treatment?</a:t>
            </a:r>
          </a:p>
          <a:p>
            <a:pPr lvl="1"/>
            <a:r>
              <a:rPr lang="en-US" dirty="0"/>
              <a:t>Stop drug, supportive care, </a:t>
            </a:r>
            <a:r>
              <a:rPr lang="en-US" dirty="0" err="1"/>
              <a:t>benzos</a:t>
            </a:r>
            <a:endParaRPr lang="en-US" dirty="0"/>
          </a:p>
          <a:p>
            <a:pPr lvl="1"/>
            <a:r>
              <a:rPr lang="en-US" dirty="0"/>
              <a:t>If severe can consider paralysis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/>
          <a:lstStyle/>
          <a:p>
            <a:r>
              <a:rPr lang="en-US" dirty="0"/>
              <a:t>Fever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9704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True or false, the severity of fever in hospitalized patients does not correlate with likelihood of infection</a:t>
            </a:r>
          </a:p>
          <a:p>
            <a:pPr lvl="1"/>
            <a:r>
              <a:rPr lang="en-US" dirty="0"/>
              <a:t>True</a:t>
            </a:r>
          </a:p>
          <a:p>
            <a:r>
              <a:rPr lang="en-US" dirty="0"/>
              <a:t>50% of fevers in ICU are not related to infection and 67% in the post-op period are not from infection </a:t>
            </a:r>
          </a:p>
          <a:p>
            <a:r>
              <a:rPr lang="en-US" dirty="0"/>
              <a:t>True or false, treating fever below 40C may cause harm</a:t>
            </a:r>
          </a:p>
          <a:p>
            <a:pPr lvl="1"/>
            <a:r>
              <a:rPr lang="en-US" dirty="0"/>
              <a:t>True</a:t>
            </a:r>
          </a:p>
          <a:p>
            <a:r>
              <a:rPr lang="en-US" dirty="0"/>
              <a:t>There is a cycle to normal human temp.  When is the hottest and coldest time of day?</a:t>
            </a:r>
          </a:p>
          <a:p>
            <a:pPr lvl="1"/>
            <a:r>
              <a:rPr lang="en-US" dirty="0"/>
              <a:t>Minimum 4-8am; maximum 4-6pm</a:t>
            </a:r>
          </a:p>
          <a:p>
            <a:r>
              <a:rPr lang="en-US" dirty="0"/>
              <a:t>The “normal” temp of 37C was derived from what?</a:t>
            </a:r>
          </a:p>
          <a:p>
            <a:pPr lvl="1"/>
            <a:r>
              <a:rPr lang="en-US" dirty="0" err="1"/>
              <a:t>Axillary</a:t>
            </a:r>
            <a:r>
              <a:rPr lang="en-US" dirty="0"/>
              <a:t> temps taken in 1871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af Summer part 3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77500"/>
            <a:ext cx="9142415" cy="38093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definition of hypothermia?</a:t>
            </a:r>
          </a:p>
          <a:p>
            <a:pPr lvl="1"/>
            <a:r>
              <a:rPr lang="en-US" dirty="0"/>
              <a:t>A: When you look like this guy</a:t>
            </a:r>
          </a:p>
          <a:p>
            <a:pPr lvl="1"/>
            <a:r>
              <a:rPr lang="en-US" dirty="0"/>
              <a:t>B: Core temp below 36</a:t>
            </a:r>
          </a:p>
          <a:p>
            <a:pPr lvl="1"/>
            <a:r>
              <a:rPr lang="en-US" dirty="0"/>
              <a:t>C: Core temp below 35</a:t>
            </a:r>
          </a:p>
          <a:p>
            <a:pPr lvl="1"/>
            <a:r>
              <a:rPr lang="en-US" dirty="0"/>
              <a:t>D: When you’re so cold that when you inhale forcefully through your nose your nostrils freeze together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6-01-06 at 12.37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93" y="1143000"/>
            <a:ext cx="2618007" cy="195421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86400" y="2438400"/>
            <a:ext cx="838200" cy="76200"/>
          </a:xfrm>
          <a:prstGeom prst="rightArrow">
            <a:avLst/>
          </a:prstGeom>
          <a:ln w="698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definition of hypothermia?</a:t>
            </a:r>
          </a:p>
          <a:p>
            <a:pPr lvl="1"/>
            <a:r>
              <a:rPr lang="en-US" dirty="0"/>
              <a:t>A: When you look like this guy</a:t>
            </a:r>
          </a:p>
          <a:p>
            <a:pPr lvl="1"/>
            <a:r>
              <a:rPr lang="en-US" dirty="0"/>
              <a:t>B: Core temp below 36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C: Core temp below 35</a:t>
            </a:r>
          </a:p>
          <a:p>
            <a:pPr lvl="1"/>
            <a:r>
              <a:rPr lang="en-US" dirty="0"/>
              <a:t>D: When you’re so cold that when you inhale forcefully through your nose your nostrils freeze together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6-01-06 at 12.37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93" y="1143000"/>
            <a:ext cx="2618007" cy="195421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86400" y="2438400"/>
            <a:ext cx="838200" cy="76200"/>
          </a:xfrm>
          <a:prstGeom prst="rightArrow">
            <a:avLst/>
          </a:prstGeom>
          <a:ln w="698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not an adverse effect of </a:t>
            </a:r>
            <a:r>
              <a:rPr lang="en-US" dirty="0" err="1"/>
              <a:t>intraoperative</a:t>
            </a:r>
            <a:r>
              <a:rPr lang="en-US" dirty="0"/>
              <a:t> hypothermia?</a:t>
            </a:r>
          </a:p>
          <a:p>
            <a:pPr lvl="1"/>
            <a:r>
              <a:rPr lang="en-US" dirty="0"/>
              <a:t>A: Increased risk of infection</a:t>
            </a:r>
          </a:p>
          <a:p>
            <a:pPr lvl="1"/>
            <a:r>
              <a:rPr lang="en-US" dirty="0"/>
              <a:t>B: Increased risk of DVT/PE</a:t>
            </a:r>
          </a:p>
          <a:p>
            <a:pPr lvl="1"/>
            <a:r>
              <a:rPr lang="en-US" dirty="0"/>
              <a:t>C: Increased duration of neuromuscular blockade</a:t>
            </a:r>
          </a:p>
          <a:p>
            <a:pPr lvl="1"/>
            <a:r>
              <a:rPr lang="en-US" dirty="0"/>
              <a:t>D: Increased cardiac morbidity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not an adverse effect of </a:t>
            </a:r>
            <a:r>
              <a:rPr lang="en-US" dirty="0" err="1"/>
              <a:t>intraoperative</a:t>
            </a:r>
            <a:r>
              <a:rPr lang="en-US" dirty="0"/>
              <a:t> hypothermia?</a:t>
            </a:r>
          </a:p>
          <a:p>
            <a:pPr lvl="1"/>
            <a:r>
              <a:rPr lang="en-US" dirty="0"/>
              <a:t>A: Increased risk of infection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B: Increased risk of DVT/PE</a:t>
            </a:r>
          </a:p>
          <a:p>
            <a:pPr lvl="1"/>
            <a:r>
              <a:rPr lang="en-US" dirty="0"/>
              <a:t>C: Increased duration of neuromuscular blockade</a:t>
            </a:r>
          </a:p>
          <a:p>
            <a:pPr lvl="1"/>
            <a:r>
              <a:rPr lang="en-US" dirty="0"/>
              <a:t>D: Increased cardiac morbidity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Hypothermia: SSI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temperature falls from 37 to 35 by how much does the risk of infection increase?</a:t>
            </a:r>
          </a:p>
          <a:p>
            <a:pPr lvl="1"/>
            <a:r>
              <a:rPr lang="en-US" dirty="0"/>
              <a:t>2-3 times…why?</a:t>
            </a:r>
          </a:p>
          <a:p>
            <a:pPr lvl="1"/>
            <a:r>
              <a:rPr lang="en-US" dirty="0"/>
              <a:t>Vasoconstriction leading to…</a:t>
            </a:r>
          </a:p>
          <a:p>
            <a:pPr lvl="2"/>
            <a:r>
              <a:rPr lang="en-US" dirty="0"/>
              <a:t>Decreased blood and O2 delivery to the wound</a:t>
            </a:r>
          </a:p>
          <a:p>
            <a:pPr lvl="2"/>
            <a:r>
              <a:rPr lang="en-US" dirty="0"/>
              <a:t>Decreased PMN delivery</a:t>
            </a:r>
          </a:p>
          <a:p>
            <a:pPr lvl="2"/>
            <a:r>
              <a:rPr lang="en-US" dirty="0"/>
              <a:t>Decreased superoxide production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Hypothermia: Blood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89462"/>
          </a:xfrm>
        </p:spPr>
        <p:txBody>
          <a:bodyPr>
            <a:normAutofit/>
          </a:bodyPr>
          <a:lstStyle/>
          <a:p>
            <a:r>
              <a:rPr lang="en-US" dirty="0"/>
              <a:t>If temperature falls from 37 to 35.5 what is the average increase in EBL?</a:t>
            </a:r>
          </a:p>
          <a:p>
            <a:pPr lvl="1"/>
            <a:r>
              <a:rPr lang="en-US" dirty="0"/>
              <a:t>Approximately 500cc…why?</a:t>
            </a:r>
          </a:p>
          <a:p>
            <a:pPr lvl="1"/>
            <a:r>
              <a:rPr lang="en-US" dirty="0"/>
              <a:t>Decreased activity of clotting factors</a:t>
            </a:r>
          </a:p>
          <a:p>
            <a:r>
              <a:rPr lang="en-US" dirty="0"/>
              <a:t>Why is it difficult to pick up on this?</a:t>
            </a:r>
          </a:p>
          <a:p>
            <a:pPr lvl="1"/>
            <a:r>
              <a:rPr lang="en-US" dirty="0"/>
              <a:t>How are labs run?</a:t>
            </a:r>
          </a:p>
          <a:p>
            <a:pPr lvl="1"/>
            <a:r>
              <a:rPr lang="en-US" dirty="0"/>
              <a:t>At 37C</a:t>
            </a:r>
          </a:p>
          <a:p>
            <a:pPr lvl="1"/>
            <a:r>
              <a:rPr lang="en-US" dirty="0"/>
              <a:t>So you don’t see hypothermia induced </a:t>
            </a:r>
            <a:r>
              <a:rPr lang="en-US" dirty="0" err="1"/>
              <a:t>coagulopathy</a:t>
            </a:r>
            <a:r>
              <a:rPr lang="en-US" dirty="0"/>
              <a:t> on your </a:t>
            </a:r>
            <a:r>
              <a:rPr lang="en-US" dirty="0" err="1"/>
              <a:t>coag</a:t>
            </a:r>
            <a:r>
              <a:rPr lang="en-US" dirty="0"/>
              <a:t> panel</a:t>
            </a:r>
          </a:p>
          <a:p>
            <a:pPr lvl="1"/>
            <a:r>
              <a:rPr lang="en-US" dirty="0"/>
              <a:t>TEG is usually warmed too but doesn’t have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419</TotalTime>
  <Words>1287</Words>
  <Application>Microsoft Macintosh PowerPoint</Application>
  <PresentationFormat>On-screen Show (4:3)</PresentationFormat>
  <Paragraphs>192</Paragraphs>
  <Slides>36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Goudy Old Style</vt:lpstr>
      <vt:lpstr>Impact</vt:lpstr>
      <vt:lpstr>Rockwell</vt:lpstr>
      <vt:lpstr>Inkwell</vt:lpstr>
      <vt:lpstr>Temperature Regulation</vt:lpstr>
      <vt:lpstr>Outline</vt:lpstr>
      <vt:lpstr>PowerPoint Presentation</vt:lpstr>
      <vt:lpstr>Hypothermia</vt:lpstr>
      <vt:lpstr>Hypothermia</vt:lpstr>
      <vt:lpstr>Hypothermia</vt:lpstr>
      <vt:lpstr>Hypothermia</vt:lpstr>
      <vt:lpstr>Hypothermia: SSI</vt:lpstr>
      <vt:lpstr>Hypothermia: Blood loss</vt:lpstr>
      <vt:lpstr>Hypothermia: Hospital stay</vt:lpstr>
      <vt:lpstr>Hypothermia: Cardiac </vt:lpstr>
      <vt:lpstr>Hypothermia: MAC and paralysis</vt:lpstr>
      <vt:lpstr>Hypothermia adverse events</vt:lpstr>
      <vt:lpstr>Hypothermia EKG</vt:lpstr>
      <vt:lpstr>Hypothermia: Mechanism</vt:lpstr>
      <vt:lpstr>Hypothermia: Mechanism</vt:lpstr>
      <vt:lpstr>Redistribution</vt:lpstr>
      <vt:lpstr>Heat loss: Mechanisms</vt:lpstr>
      <vt:lpstr>Mechanisms</vt:lpstr>
      <vt:lpstr>PowerPoint Presentation</vt:lpstr>
      <vt:lpstr>Preventing Hypothermia</vt:lpstr>
      <vt:lpstr>Preventing/Treating hypothermia</vt:lpstr>
      <vt:lpstr>Preventing/Treating Hypothermia</vt:lpstr>
      <vt:lpstr>Rewarming</vt:lpstr>
      <vt:lpstr>Shivering</vt:lpstr>
      <vt:lpstr>Piloerection</vt:lpstr>
      <vt:lpstr>Temperature regulating center</vt:lpstr>
      <vt:lpstr>Temperature regulating center</vt:lpstr>
      <vt:lpstr>Measurement sites</vt:lpstr>
      <vt:lpstr>Measurement sites</vt:lpstr>
      <vt:lpstr>Measurement sites </vt:lpstr>
      <vt:lpstr>Measurement sites </vt:lpstr>
      <vt:lpstr>Non-MH hyperthermia syndromes</vt:lpstr>
      <vt:lpstr>Non-MH hyperthermia syndromes</vt:lpstr>
      <vt:lpstr>Fever Facts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Regulation</dc:title>
  <dc:creator>Jed Wolpaw</dc:creator>
  <cp:lastModifiedBy>Jed Wolpaw</cp:lastModifiedBy>
  <cp:revision>15</cp:revision>
  <dcterms:created xsi:type="dcterms:W3CDTF">2016-01-06T17:33:13Z</dcterms:created>
  <dcterms:modified xsi:type="dcterms:W3CDTF">2018-07-29T20:50:05Z</dcterms:modified>
</cp:coreProperties>
</file>