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59" r:id="rId5"/>
    <p:sldId id="260" r:id="rId6"/>
    <p:sldId id="269" r:id="rId7"/>
    <p:sldId id="270" r:id="rId8"/>
    <p:sldId id="271" r:id="rId9"/>
    <p:sldId id="262" r:id="rId10"/>
    <p:sldId id="263" r:id="rId11"/>
    <p:sldId id="264" r:id="rId12"/>
    <p:sldId id="273" r:id="rId13"/>
    <p:sldId id="274" r:id="rId14"/>
    <p:sldId id="266"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CAD9D5-CE5C-436F-9384-5C8B6DB2135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3955660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AD9D5-CE5C-436F-9384-5C8B6DB2135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226958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AD9D5-CE5C-436F-9384-5C8B6DB2135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386000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AD9D5-CE5C-436F-9384-5C8B6DB2135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713125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CAD9D5-CE5C-436F-9384-5C8B6DB2135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323840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CAD9D5-CE5C-436F-9384-5C8B6DB2135D}"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212108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CAD9D5-CE5C-436F-9384-5C8B6DB2135D}" type="datetimeFigureOut">
              <a:rPr lang="en-US" smtClean="0"/>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192807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AD9D5-CE5C-436F-9384-5C8B6DB2135D}" type="datetimeFigureOut">
              <a:rPr lang="en-US" smtClean="0"/>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328614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AD9D5-CE5C-436F-9384-5C8B6DB2135D}" type="datetimeFigureOut">
              <a:rPr lang="en-US" smtClean="0"/>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13498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AD9D5-CE5C-436F-9384-5C8B6DB2135D}"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229096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AD9D5-CE5C-436F-9384-5C8B6DB2135D}"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1EE4D-485C-4B85-9099-01ABD54858AA}" type="slidenum">
              <a:rPr lang="en-US" smtClean="0"/>
              <a:t>‹#›</a:t>
            </a:fld>
            <a:endParaRPr lang="en-US"/>
          </a:p>
        </p:txBody>
      </p:sp>
    </p:spTree>
    <p:extLst>
      <p:ext uri="{BB962C8B-B14F-4D97-AF65-F5344CB8AC3E}">
        <p14:creationId xmlns:p14="http://schemas.microsoft.com/office/powerpoint/2010/main" val="308445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AD9D5-CE5C-436F-9384-5C8B6DB2135D}" type="datetimeFigureOut">
              <a:rPr lang="en-US" smtClean="0"/>
              <a:t>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1EE4D-485C-4B85-9099-01ABD54858AA}" type="slidenum">
              <a:rPr lang="en-US" smtClean="0"/>
              <a:t>‹#›</a:t>
            </a:fld>
            <a:endParaRPr lang="en-US"/>
          </a:p>
        </p:txBody>
      </p:sp>
    </p:spTree>
    <p:extLst>
      <p:ext uri="{BB962C8B-B14F-4D97-AF65-F5344CB8AC3E}">
        <p14:creationId xmlns:p14="http://schemas.microsoft.com/office/powerpoint/2010/main" val="4249076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1143000"/>
          </a:xfrm>
        </p:spPr>
        <p:txBody>
          <a:bodyPr>
            <a:noAutofit/>
          </a:bodyPr>
          <a:lstStyle/>
          <a:p>
            <a:r>
              <a:rPr lang="en-US" sz="3500" b="1" dirty="0" smtClean="0"/>
              <a:t>Problems During Pregnancy and Delivery </a:t>
            </a:r>
            <a:br>
              <a:rPr lang="en-US" sz="3500" b="1" dirty="0" smtClean="0"/>
            </a:br>
            <a:r>
              <a:rPr lang="en-US" sz="3500" b="1" i="1" dirty="0" smtClean="0"/>
              <a:t>Part Two</a:t>
            </a:r>
            <a:r>
              <a:rPr lang="en-US" sz="3500" dirty="0" smtClean="0"/>
              <a:t/>
            </a:r>
            <a:br>
              <a:rPr lang="en-US" sz="3500" dirty="0" smtClean="0"/>
            </a:br>
            <a:endParaRPr lang="en-US" sz="3500" dirty="0"/>
          </a:p>
        </p:txBody>
      </p:sp>
      <p:sp>
        <p:nvSpPr>
          <p:cNvPr id="3" name="Content Placeholder 2"/>
          <p:cNvSpPr>
            <a:spLocks noGrp="1"/>
          </p:cNvSpPr>
          <p:nvPr>
            <p:ph idx="1"/>
          </p:nvPr>
        </p:nvSpPr>
        <p:spPr>
          <a:xfrm>
            <a:off x="304800" y="1447800"/>
            <a:ext cx="8610600" cy="4678363"/>
          </a:xfrm>
        </p:spPr>
        <p:txBody>
          <a:bodyPr>
            <a:normAutofit fontScale="85000" lnSpcReduction="20000"/>
          </a:bodyPr>
          <a:lstStyle/>
          <a:p>
            <a:r>
              <a:rPr lang="en-US" dirty="0" smtClean="0"/>
              <a:t>Hematologic </a:t>
            </a:r>
          </a:p>
          <a:p>
            <a:pPr lvl="1"/>
            <a:r>
              <a:rPr lang="en-US" dirty="0" smtClean="0"/>
              <a:t>sickle </a:t>
            </a:r>
            <a:r>
              <a:rPr lang="en-US" dirty="0"/>
              <a:t>cell anemia, </a:t>
            </a:r>
            <a:r>
              <a:rPr lang="en-US" dirty="0" smtClean="0"/>
              <a:t>thrombocytopenia, disseminated </a:t>
            </a:r>
            <a:r>
              <a:rPr lang="en-US" dirty="0"/>
              <a:t>intravascular </a:t>
            </a:r>
            <a:r>
              <a:rPr lang="en-US" dirty="0" smtClean="0"/>
              <a:t>coagulation</a:t>
            </a:r>
          </a:p>
          <a:p>
            <a:r>
              <a:rPr lang="en-US" dirty="0" smtClean="0"/>
              <a:t>Hypertension </a:t>
            </a:r>
          </a:p>
          <a:p>
            <a:pPr lvl="1"/>
            <a:r>
              <a:rPr lang="en-US" dirty="0" smtClean="0"/>
              <a:t>chronic</a:t>
            </a:r>
            <a:r>
              <a:rPr lang="en-US" dirty="0"/>
              <a:t>, </a:t>
            </a:r>
            <a:r>
              <a:rPr lang="en-US" dirty="0" smtClean="0"/>
              <a:t>pregnancy-induced, preeclampsia </a:t>
            </a:r>
            <a:endParaRPr lang="en-US" dirty="0"/>
          </a:p>
          <a:p>
            <a:r>
              <a:rPr lang="en-US" dirty="0" smtClean="0"/>
              <a:t>Neurologic </a:t>
            </a:r>
          </a:p>
          <a:p>
            <a:pPr lvl="1"/>
            <a:r>
              <a:rPr lang="en-US" dirty="0" smtClean="0"/>
              <a:t> </a:t>
            </a:r>
            <a:r>
              <a:rPr lang="en-US" dirty="0"/>
              <a:t>multiple sclerosis, </a:t>
            </a:r>
            <a:r>
              <a:rPr lang="en-US" dirty="0" smtClean="0"/>
              <a:t>NF-1, IIH</a:t>
            </a:r>
          </a:p>
          <a:p>
            <a:r>
              <a:rPr lang="en-US" dirty="0" smtClean="0"/>
              <a:t>Respiratory </a:t>
            </a:r>
          </a:p>
          <a:p>
            <a:pPr lvl="1"/>
            <a:r>
              <a:rPr lang="en-US" dirty="0" smtClean="0"/>
              <a:t>asthma</a:t>
            </a:r>
            <a:r>
              <a:rPr lang="en-US" dirty="0"/>
              <a:t>, respiratory </a:t>
            </a:r>
            <a:r>
              <a:rPr lang="en-US" dirty="0" smtClean="0"/>
              <a:t>failure</a:t>
            </a:r>
            <a:endParaRPr lang="en-US" dirty="0"/>
          </a:p>
          <a:p>
            <a:r>
              <a:rPr lang="en-US" dirty="0" smtClean="0"/>
              <a:t>Renal</a:t>
            </a:r>
          </a:p>
          <a:p>
            <a:pPr lvl="1"/>
            <a:r>
              <a:rPr lang="en-US" dirty="0" smtClean="0"/>
              <a:t>Chronic renal insufficiency, </a:t>
            </a:r>
            <a:r>
              <a:rPr lang="en-US" dirty="0" err="1" smtClean="0"/>
              <a:t>hemodyalysis</a:t>
            </a:r>
            <a:r>
              <a:rPr lang="en-US" dirty="0" smtClean="0"/>
              <a:t> </a:t>
            </a:r>
            <a:endParaRPr lang="en-US" dirty="0"/>
          </a:p>
          <a:p>
            <a:r>
              <a:rPr lang="en-US" dirty="0" smtClean="0"/>
              <a:t>Human </a:t>
            </a:r>
            <a:r>
              <a:rPr lang="en-US" dirty="0"/>
              <a:t>Immunodeficiency Virus infection</a:t>
            </a:r>
          </a:p>
          <a:p>
            <a:pPr marL="0" indent="0">
              <a:buNone/>
            </a:pPr>
            <a:endParaRPr lang="en-US" dirty="0"/>
          </a:p>
        </p:txBody>
      </p:sp>
    </p:spTree>
    <p:extLst>
      <p:ext uri="{BB962C8B-B14F-4D97-AF65-F5344CB8AC3E}">
        <p14:creationId xmlns:p14="http://schemas.microsoft.com/office/powerpoint/2010/main" val="952967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Neurologic: Neurofibromatosis Type 1  </a:t>
            </a:r>
            <a:endParaRPr lang="en-US" dirty="0"/>
          </a:p>
        </p:txBody>
      </p:sp>
      <p:sp>
        <p:nvSpPr>
          <p:cNvPr id="3" name="Content Placeholder 2"/>
          <p:cNvSpPr>
            <a:spLocks noGrp="1"/>
          </p:cNvSpPr>
          <p:nvPr>
            <p:ph idx="1"/>
          </p:nvPr>
        </p:nvSpPr>
        <p:spPr>
          <a:xfrm>
            <a:off x="228600" y="990600"/>
            <a:ext cx="8229600" cy="5334000"/>
          </a:xfrm>
        </p:spPr>
        <p:txBody>
          <a:bodyPr>
            <a:normAutofit lnSpcReduction="10000"/>
          </a:bodyPr>
          <a:lstStyle/>
          <a:p>
            <a:r>
              <a:rPr lang="en-US" sz="1500" dirty="0"/>
              <a:t>NF-1 has a reported incidence of 1:3000 live births </a:t>
            </a:r>
            <a:r>
              <a:rPr lang="en-US" sz="1500" dirty="0" smtClean="0"/>
              <a:t>,  </a:t>
            </a:r>
            <a:r>
              <a:rPr lang="en-US" sz="1500" dirty="0"/>
              <a:t>can affect 75,000 people in the United states each year (1,2).  </a:t>
            </a:r>
            <a:endParaRPr lang="en-US" sz="1500" dirty="0" smtClean="0"/>
          </a:p>
          <a:p>
            <a:pPr lvl="1"/>
            <a:r>
              <a:rPr lang="en-US" sz="1100" dirty="0" smtClean="0"/>
              <a:t>It </a:t>
            </a:r>
            <a:r>
              <a:rPr lang="en-US" sz="1100" dirty="0"/>
              <a:t>is an autosomal dominant disorder with 100% penetrance; those with the diagnosis will exhibit one of the phenotypic traits at some point in his or her lifetime. </a:t>
            </a:r>
            <a:endParaRPr lang="en-US" sz="1100" dirty="0" smtClean="0"/>
          </a:p>
          <a:p>
            <a:r>
              <a:rPr lang="en-US" sz="1600" dirty="0"/>
              <a:t>central nervous, respiratory, cardiovascular, musculoskeletal, and gastrointestinal and genitourinary systems </a:t>
            </a:r>
            <a:r>
              <a:rPr lang="en-US" sz="1600" dirty="0" smtClean="0"/>
              <a:t>lesions</a:t>
            </a:r>
            <a:endParaRPr lang="en-US" sz="1600" dirty="0"/>
          </a:p>
          <a:p>
            <a:r>
              <a:rPr lang="en-US" sz="1600" dirty="0" smtClean="0"/>
              <a:t>recent </a:t>
            </a:r>
            <a:r>
              <a:rPr lang="en-US" sz="1600" dirty="0"/>
              <a:t>study by Terry et al evaluated pregnancy-related complications in association with </a:t>
            </a:r>
            <a:r>
              <a:rPr lang="en-US" sz="1600" dirty="0" err="1"/>
              <a:t>parturients</a:t>
            </a:r>
            <a:r>
              <a:rPr lang="en-US" sz="1600" dirty="0"/>
              <a:t> with NF-1 and found that gestational hypertension, preeclampsia, intrauterine growth restriction, cerebrovascular disease, preterm labor and cesarean delivery are more prevalent in pregnant patients with NF-1 when compared to patients without NF-1 </a:t>
            </a:r>
            <a:endParaRPr lang="en-US" sz="1600" dirty="0" smtClean="0"/>
          </a:p>
          <a:p>
            <a:r>
              <a:rPr lang="en-US" sz="1600" dirty="0"/>
              <a:t>some authors suggest that existing </a:t>
            </a:r>
            <a:r>
              <a:rPr lang="en-US" sz="1600" dirty="0" err="1"/>
              <a:t>neurofibromas</a:t>
            </a:r>
            <a:r>
              <a:rPr lang="en-US" sz="1600" dirty="0"/>
              <a:t> may increase in size during pregnancy, and pelvic or genital </a:t>
            </a:r>
            <a:r>
              <a:rPr lang="en-US" sz="1600" dirty="0" err="1"/>
              <a:t>neurofibromas</a:t>
            </a:r>
            <a:r>
              <a:rPr lang="en-US" sz="1600" dirty="0"/>
              <a:t> may cause preterm labor or complicate delivery </a:t>
            </a:r>
            <a:endParaRPr lang="en-US" sz="1600" dirty="0" smtClean="0"/>
          </a:p>
          <a:p>
            <a:r>
              <a:rPr lang="en-US" sz="1600" dirty="0"/>
              <a:t>American College of Obstetrics and Gynecology has recently added neurofibromatosis as a maternal condition that warrants pre-delivery assessment by an </a:t>
            </a:r>
            <a:r>
              <a:rPr lang="en-US" sz="1600" dirty="0" smtClean="0"/>
              <a:t>anesthesiologist</a:t>
            </a:r>
          </a:p>
          <a:p>
            <a:r>
              <a:rPr lang="en-US" sz="1600" dirty="0"/>
              <a:t>great concern is accidental puncture or damage to one of these spinal lesions in pregnant patients during labor epidural placement, leading to an epidural hematoma which has been described in case </a:t>
            </a:r>
            <a:r>
              <a:rPr lang="en-US" sz="1600" dirty="0" smtClean="0"/>
              <a:t>reports</a:t>
            </a:r>
          </a:p>
          <a:p>
            <a:r>
              <a:rPr lang="en-US" sz="1600" dirty="0" smtClean="0"/>
              <a:t>Thakkar </a:t>
            </a:r>
            <a:r>
              <a:rPr lang="en-US" sz="1600" dirty="0"/>
              <a:t>et al found that of 24 NF-1 patients with neurologic complaints, 96 % had spinal tumors and that 40% of neurologically asymptomatic NF-1 patients also had spinal tumors </a:t>
            </a:r>
            <a:r>
              <a:rPr lang="en-US" sz="1600" dirty="0" smtClean="0"/>
              <a:t>Similarly</a:t>
            </a:r>
            <a:r>
              <a:rPr lang="en-US" sz="1600" dirty="0"/>
              <a:t>, </a:t>
            </a:r>
            <a:r>
              <a:rPr lang="en-US" sz="1600" dirty="0" err="1"/>
              <a:t>Dounas</a:t>
            </a:r>
            <a:r>
              <a:rPr lang="en-US" sz="1600" dirty="0"/>
              <a:t> et al found spinal tumors in 38% of symptomatic NF-1 patients and spinal tumors in 5% of asymptomatic patients </a:t>
            </a:r>
            <a:endParaRPr lang="en-US" sz="1600" dirty="0" smtClean="0"/>
          </a:p>
          <a:p>
            <a:pPr lvl="1"/>
            <a:r>
              <a:rPr lang="en-US" sz="1100" dirty="0" smtClean="0"/>
              <a:t>Antenatal MRI should probably be performed before </a:t>
            </a:r>
            <a:r>
              <a:rPr lang="en-US" sz="1100" dirty="0" err="1" smtClean="0"/>
              <a:t>neuraxial</a:t>
            </a:r>
            <a:r>
              <a:rPr lang="en-US" sz="1100" dirty="0" smtClean="0"/>
              <a:t> anesthetic </a:t>
            </a:r>
            <a:endParaRPr lang="en-US" sz="1100" dirty="0"/>
          </a:p>
        </p:txBody>
      </p:sp>
    </p:spTree>
    <p:extLst>
      <p:ext uri="{BB962C8B-B14F-4D97-AF65-F5344CB8AC3E}">
        <p14:creationId xmlns:p14="http://schemas.microsoft.com/office/powerpoint/2010/main" val="409804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534400" cy="1143000"/>
          </a:xfrm>
        </p:spPr>
        <p:txBody>
          <a:bodyPr>
            <a:normAutofit/>
          </a:bodyPr>
          <a:lstStyle/>
          <a:p>
            <a:r>
              <a:rPr lang="en-US" sz="3000" dirty="0" smtClean="0"/>
              <a:t>Neuro: Idiopathic Intracranial Hypertension</a:t>
            </a:r>
            <a:endParaRPr lang="en-US" sz="3000" dirty="0"/>
          </a:p>
        </p:txBody>
      </p:sp>
      <p:sp>
        <p:nvSpPr>
          <p:cNvPr id="3" name="Content Placeholder 2"/>
          <p:cNvSpPr>
            <a:spLocks noGrp="1"/>
          </p:cNvSpPr>
          <p:nvPr>
            <p:ph idx="1"/>
          </p:nvPr>
        </p:nvSpPr>
        <p:spPr>
          <a:xfrm>
            <a:off x="228600" y="990600"/>
            <a:ext cx="8610600" cy="4953000"/>
          </a:xfrm>
        </p:spPr>
        <p:txBody>
          <a:bodyPr>
            <a:normAutofit fontScale="62500" lnSpcReduction="20000"/>
          </a:bodyPr>
          <a:lstStyle/>
          <a:p>
            <a:r>
              <a:rPr lang="en-US" dirty="0" smtClean="0"/>
              <a:t>IIH, Benign intracranial hypertension, </a:t>
            </a:r>
            <a:r>
              <a:rPr lang="en-US" dirty="0" err="1" smtClean="0"/>
              <a:t>pseudotumor</a:t>
            </a:r>
            <a:r>
              <a:rPr lang="en-US" dirty="0" smtClean="0"/>
              <a:t> </a:t>
            </a:r>
            <a:r>
              <a:rPr lang="en-US" dirty="0" err="1" smtClean="0"/>
              <a:t>cerebri</a:t>
            </a:r>
            <a:r>
              <a:rPr lang="en-US" dirty="0" smtClean="0"/>
              <a:t> </a:t>
            </a:r>
          </a:p>
          <a:p>
            <a:pPr lvl="1"/>
            <a:r>
              <a:rPr lang="en-US" dirty="0" smtClean="0"/>
              <a:t>Increase in ICP </a:t>
            </a:r>
            <a:r>
              <a:rPr lang="en-US" dirty="0" err="1" smtClean="0"/>
              <a:t>w.o</a:t>
            </a:r>
            <a:r>
              <a:rPr lang="en-US" dirty="0" smtClean="0"/>
              <a:t> demonstrable etiology (HA, papilledema) </a:t>
            </a:r>
          </a:p>
          <a:p>
            <a:pPr lvl="2"/>
            <a:r>
              <a:rPr lang="en-US" dirty="0" smtClean="0"/>
              <a:t>Overproduction or under absorption of CSF?</a:t>
            </a:r>
          </a:p>
          <a:p>
            <a:pPr lvl="1"/>
            <a:r>
              <a:rPr lang="en-US" dirty="0" smtClean="0"/>
              <a:t>1:1000 pregnancies, obesity </a:t>
            </a:r>
          </a:p>
          <a:p>
            <a:pPr lvl="1"/>
            <a:r>
              <a:rPr lang="en-US" dirty="0" smtClean="0"/>
              <a:t>Benign (can lead to optic nerve atrophy, blindness) </a:t>
            </a:r>
          </a:p>
          <a:p>
            <a:pPr lvl="1"/>
            <a:r>
              <a:rPr lang="en-US" dirty="0" smtClean="0"/>
              <a:t>Normal CSF composition and imaging studies </a:t>
            </a:r>
          </a:p>
          <a:p>
            <a:pPr lvl="1"/>
            <a:r>
              <a:rPr lang="en-US" dirty="0" err="1" smtClean="0"/>
              <a:t>Tx</a:t>
            </a:r>
            <a:r>
              <a:rPr lang="en-US" dirty="0" smtClean="0"/>
              <a:t>: carbonic anhydrase inhibitors (may be teratogenic) serial LPs</a:t>
            </a:r>
          </a:p>
          <a:p>
            <a:r>
              <a:rPr lang="en-US" dirty="0" smtClean="0"/>
              <a:t>Worsening HA with contractions/pain </a:t>
            </a:r>
          </a:p>
          <a:p>
            <a:pPr lvl="1"/>
            <a:r>
              <a:rPr lang="en-US" dirty="0" err="1" smtClean="0"/>
              <a:t>Cx</a:t>
            </a:r>
            <a:r>
              <a:rPr lang="en-US" dirty="0" smtClean="0"/>
              <a:t>-&gt; </a:t>
            </a:r>
            <a:r>
              <a:rPr lang="en-US" dirty="0" err="1" smtClean="0"/>
              <a:t>autotransfusion</a:t>
            </a:r>
            <a:r>
              <a:rPr lang="en-US" dirty="0" smtClean="0"/>
              <a:t> of blood to central circulation</a:t>
            </a:r>
            <a:r>
              <a:rPr lang="en-US" dirty="0" smtClean="0">
                <a:sym typeface="Wingdings" panose="05000000000000000000" pitchFamily="2" charset="2"/>
              </a:rPr>
              <a:t> intermittent epidural venous </a:t>
            </a:r>
            <a:r>
              <a:rPr lang="en-US" dirty="0" err="1" smtClean="0">
                <a:sym typeface="Wingdings" panose="05000000000000000000" pitchFamily="2" charset="2"/>
              </a:rPr>
              <a:t>engourgement</a:t>
            </a:r>
            <a:r>
              <a:rPr lang="en-US" dirty="0" smtClean="0">
                <a:sym typeface="Wingdings" panose="05000000000000000000" pitchFamily="2" charset="2"/>
              </a:rPr>
              <a:t>-&gt; transmit increase pressure on dura to the cranium </a:t>
            </a:r>
          </a:p>
          <a:p>
            <a:pPr lvl="1"/>
            <a:r>
              <a:rPr lang="en-US" dirty="0" err="1" smtClean="0">
                <a:sym typeface="Wingdings" panose="05000000000000000000" pitchFamily="2" charset="2"/>
              </a:rPr>
              <a:t>Valsava</a:t>
            </a:r>
            <a:r>
              <a:rPr lang="en-US" dirty="0" smtClean="0">
                <a:sym typeface="Wingdings" panose="05000000000000000000" pitchFamily="2" charset="2"/>
              </a:rPr>
              <a:t> during expulsive phase may also exacerbate HA </a:t>
            </a:r>
            <a:endParaRPr lang="en-US" dirty="0" smtClean="0"/>
          </a:p>
          <a:p>
            <a:r>
              <a:rPr lang="en-US" dirty="0" smtClean="0"/>
              <a:t>Can I do a </a:t>
            </a:r>
            <a:r>
              <a:rPr lang="en-US" dirty="0" err="1" smtClean="0"/>
              <a:t>neuraxial</a:t>
            </a:r>
            <a:r>
              <a:rPr lang="en-US" dirty="0" smtClean="0"/>
              <a:t> on a patient with IIH?</a:t>
            </a:r>
          </a:p>
          <a:p>
            <a:pPr lvl="1"/>
            <a:r>
              <a:rPr lang="en-US" dirty="0" smtClean="0"/>
              <a:t>Yes, probably safe . Epidural, CSE, spinals,  have been described </a:t>
            </a:r>
          </a:p>
          <a:p>
            <a:pPr lvl="1"/>
            <a:r>
              <a:rPr lang="en-US" dirty="0" smtClean="0"/>
              <a:t>IT catheter not only as analgesia, anesthesia, and therapy (removal of CSF) </a:t>
            </a:r>
          </a:p>
          <a:p>
            <a:pPr lvl="2"/>
            <a:r>
              <a:rPr lang="en-US" dirty="0" smtClean="0"/>
              <a:t>EBP ok in the setting of PDPH and known </a:t>
            </a:r>
            <a:r>
              <a:rPr lang="en-US" dirty="0" err="1" smtClean="0"/>
              <a:t>dural</a:t>
            </a:r>
            <a:r>
              <a:rPr lang="en-US" dirty="0" smtClean="0"/>
              <a:t> puncture </a:t>
            </a:r>
          </a:p>
          <a:p>
            <a:pPr lvl="1"/>
            <a:r>
              <a:rPr lang="en-US" dirty="0" smtClean="0"/>
              <a:t>Thorough </a:t>
            </a:r>
            <a:r>
              <a:rPr lang="en-US" dirty="0" err="1" smtClean="0"/>
              <a:t>hx</a:t>
            </a:r>
            <a:r>
              <a:rPr lang="en-US" dirty="0" smtClean="0"/>
              <a:t>, PE and document findings pre-op</a:t>
            </a:r>
          </a:p>
          <a:p>
            <a:pPr lvl="1"/>
            <a:r>
              <a:rPr lang="en-US" dirty="0" smtClean="0"/>
              <a:t>Worried? Acute, focal changes in neurologic /mental status </a:t>
            </a:r>
          </a:p>
          <a:p>
            <a:pPr lvl="1"/>
            <a:endParaRPr lang="en-US" dirty="0" smtClean="0"/>
          </a:p>
          <a:p>
            <a:pPr marL="457200" lvl="1" indent="0">
              <a:buNone/>
            </a:pPr>
            <a:endParaRPr lang="en-US" dirty="0"/>
          </a:p>
        </p:txBody>
      </p:sp>
      <p:sp>
        <p:nvSpPr>
          <p:cNvPr id="4" name="TextBox 3"/>
          <p:cNvSpPr txBox="1"/>
          <p:nvPr/>
        </p:nvSpPr>
        <p:spPr>
          <a:xfrm>
            <a:off x="1752600" y="6151732"/>
            <a:ext cx="7086600" cy="923330"/>
          </a:xfrm>
          <a:prstGeom prst="rect">
            <a:avLst/>
          </a:prstGeom>
          <a:noFill/>
        </p:spPr>
        <p:txBody>
          <a:bodyPr wrap="square" rtlCol="0">
            <a:spAutoFit/>
          </a:bodyPr>
          <a:lstStyle/>
          <a:p>
            <a:r>
              <a:rPr lang="en-US" sz="900" dirty="0" err="1"/>
              <a:t>Gragasin</a:t>
            </a:r>
            <a:r>
              <a:rPr lang="en-US" sz="900" dirty="0"/>
              <a:t> </a:t>
            </a:r>
            <a:r>
              <a:rPr lang="en-US" sz="900" dirty="0" smtClean="0"/>
              <a:t>FS. </a:t>
            </a:r>
            <a:r>
              <a:rPr lang="en-US" sz="900" b="1" dirty="0"/>
              <a:t>Use of an Intrathecal Catheter for Analgesia, Anesthesia, and Therapy in an Obstetric Patient with </a:t>
            </a:r>
            <a:r>
              <a:rPr lang="en-US" sz="900" b="1" dirty="0" err="1"/>
              <a:t>Pseudotumor</a:t>
            </a:r>
            <a:r>
              <a:rPr lang="en-US" sz="900" b="1" dirty="0"/>
              <a:t> </a:t>
            </a:r>
            <a:r>
              <a:rPr lang="en-US" sz="900" b="1" dirty="0" err="1"/>
              <a:t>Cerebri</a:t>
            </a:r>
            <a:r>
              <a:rPr lang="en-US" sz="900" b="1" dirty="0"/>
              <a:t> </a:t>
            </a:r>
            <a:r>
              <a:rPr lang="en-US" sz="900" b="1" dirty="0" smtClean="0"/>
              <a:t>Syndrome</a:t>
            </a:r>
            <a:r>
              <a:rPr lang="en-US" sz="900" b="1" dirty="0"/>
              <a:t>. A </a:t>
            </a:r>
            <a:r>
              <a:rPr lang="en-US" sz="900" b="1" dirty="0" err="1"/>
              <a:t>A</a:t>
            </a:r>
            <a:r>
              <a:rPr lang="en-US" sz="900" b="1" dirty="0"/>
              <a:t> Case Rep. 2016 Mar 15;6(6):</a:t>
            </a:r>
            <a:r>
              <a:rPr lang="en-US" sz="900" b="1" dirty="0" smtClean="0"/>
              <a:t>160-2.</a:t>
            </a:r>
          </a:p>
          <a:p>
            <a:r>
              <a:rPr lang="en-US" sz="900" b="1" dirty="0"/>
              <a:t>Moore </a:t>
            </a:r>
            <a:r>
              <a:rPr lang="en-US" sz="900" b="1" dirty="0" smtClean="0"/>
              <a:t>DM. </a:t>
            </a:r>
            <a:r>
              <a:rPr lang="en-US" sz="900" b="1" dirty="0"/>
              <a:t>An intrathecal catheter in a pregnant patient with idiopathic intracranial hypertension: analgesia, monitor and therapy?. </a:t>
            </a:r>
            <a:r>
              <a:rPr lang="en-US" sz="900" b="1" dirty="0" err="1"/>
              <a:t>Int</a:t>
            </a:r>
            <a:r>
              <a:rPr lang="en-US" sz="900" b="1" dirty="0"/>
              <a:t> J </a:t>
            </a:r>
            <a:r>
              <a:rPr lang="en-US" sz="900" b="1" dirty="0" err="1"/>
              <a:t>Obstet</a:t>
            </a:r>
            <a:r>
              <a:rPr lang="en-US" sz="900" b="1" dirty="0"/>
              <a:t> </a:t>
            </a:r>
            <a:r>
              <a:rPr lang="en-US" sz="900" b="1" dirty="0" err="1"/>
              <a:t>Anesth</a:t>
            </a:r>
            <a:r>
              <a:rPr lang="en-US" sz="900" b="1" dirty="0"/>
              <a:t>. 2014 May;23(2):175-8</a:t>
            </a:r>
          </a:p>
          <a:p>
            <a:endParaRPr lang="en-US" sz="900" b="1" dirty="0"/>
          </a:p>
          <a:p>
            <a:endParaRPr lang="en-US" sz="900" dirty="0"/>
          </a:p>
        </p:txBody>
      </p:sp>
    </p:spTree>
    <p:extLst>
      <p:ext uri="{BB962C8B-B14F-4D97-AF65-F5344CB8AC3E}">
        <p14:creationId xmlns:p14="http://schemas.microsoft.com/office/powerpoint/2010/main" val="3612743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198"/>
            <a:ext cx="8229600" cy="809002"/>
          </a:xfrm>
        </p:spPr>
        <p:txBody>
          <a:bodyPr>
            <a:normAutofit/>
          </a:bodyPr>
          <a:lstStyle/>
          <a:p>
            <a:r>
              <a:rPr lang="en-US" sz="3000" dirty="0" smtClean="0"/>
              <a:t>Respiratory : asthma </a:t>
            </a:r>
            <a:endParaRPr lang="en-US" sz="3000" dirty="0"/>
          </a:p>
        </p:txBody>
      </p:sp>
      <p:sp>
        <p:nvSpPr>
          <p:cNvPr id="3" name="Content Placeholder 2"/>
          <p:cNvSpPr>
            <a:spLocks noGrp="1"/>
          </p:cNvSpPr>
          <p:nvPr>
            <p:ph idx="1"/>
          </p:nvPr>
        </p:nvSpPr>
        <p:spPr>
          <a:xfrm>
            <a:off x="304800" y="762000"/>
            <a:ext cx="8382000" cy="5832600"/>
          </a:xfrm>
        </p:spPr>
        <p:txBody>
          <a:bodyPr>
            <a:normAutofit fontScale="92500" lnSpcReduction="10000"/>
          </a:bodyPr>
          <a:lstStyle/>
          <a:p>
            <a:r>
              <a:rPr lang="en-US" sz="1600" dirty="0"/>
              <a:t>the </a:t>
            </a:r>
            <a:r>
              <a:rPr lang="en-US" sz="1600" dirty="0" smtClean="0"/>
              <a:t>most </a:t>
            </a:r>
            <a:r>
              <a:rPr lang="en-US" sz="1600" dirty="0"/>
              <a:t>common respiratory disorder complicating pregnancy (3% to 12</a:t>
            </a:r>
            <a:r>
              <a:rPr lang="en-US" sz="1600" dirty="0" smtClean="0"/>
              <a:t>% incidence) </a:t>
            </a:r>
          </a:p>
          <a:p>
            <a:r>
              <a:rPr lang="en-US" sz="1600" dirty="0"/>
              <a:t>course of asthma throughout pregnancy </a:t>
            </a:r>
            <a:endParaRPr lang="en-US" sz="1600" dirty="0" smtClean="0"/>
          </a:p>
          <a:p>
            <a:pPr lvl="1"/>
            <a:r>
              <a:rPr lang="en-US" sz="1400" dirty="0" smtClean="0"/>
              <a:t>1/3 of </a:t>
            </a:r>
            <a:r>
              <a:rPr lang="en-US" sz="1400" dirty="0"/>
              <a:t>pregnant asthmatic women experience </a:t>
            </a:r>
            <a:r>
              <a:rPr lang="en-US" sz="1400" dirty="0" smtClean="0"/>
              <a:t>a improvement</a:t>
            </a:r>
            <a:r>
              <a:rPr lang="en-US" sz="1400" dirty="0"/>
              <a:t>, </a:t>
            </a:r>
            <a:r>
              <a:rPr lang="en-US" sz="1400" dirty="0" smtClean="0"/>
              <a:t>1/3 experience </a:t>
            </a:r>
            <a:r>
              <a:rPr lang="en-US" sz="1400" dirty="0"/>
              <a:t>a worsening, </a:t>
            </a:r>
            <a:r>
              <a:rPr lang="en-US" sz="1400" dirty="0" smtClean="0"/>
              <a:t>and 1/3 </a:t>
            </a:r>
            <a:r>
              <a:rPr lang="en-US" sz="1400" dirty="0"/>
              <a:t>remain the </a:t>
            </a:r>
            <a:r>
              <a:rPr lang="en-US" sz="1400" dirty="0" smtClean="0"/>
              <a:t>same</a:t>
            </a:r>
          </a:p>
          <a:p>
            <a:r>
              <a:rPr lang="en-US" sz="1600" dirty="0"/>
              <a:t>effects of asthma on </a:t>
            </a:r>
            <a:r>
              <a:rPr lang="en-US" sz="1600" dirty="0" smtClean="0"/>
              <a:t>pregnancy (</a:t>
            </a:r>
            <a:r>
              <a:rPr lang="en-US" sz="1600" i="1" u="sng" dirty="0" smtClean="0"/>
              <a:t>may</a:t>
            </a:r>
            <a:r>
              <a:rPr lang="en-US" sz="1600" dirty="0" smtClean="0"/>
              <a:t> be associated with) (increasing morbidity when asthma control is poor) </a:t>
            </a:r>
          </a:p>
          <a:p>
            <a:pPr lvl="1"/>
            <a:r>
              <a:rPr lang="en-US" sz="1400" dirty="0"/>
              <a:t>increased risk of neonatal death, low birthweight, preterm </a:t>
            </a:r>
            <a:r>
              <a:rPr lang="en-US" sz="1400" dirty="0" smtClean="0"/>
              <a:t>birth, IUGR  </a:t>
            </a:r>
            <a:r>
              <a:rPr lang="en-US" sz="1400" dirty="0"/>
              <a:t>and </a:t>
            </a:r>
            <a:r>
              <a:rPr lang="en-US" sz="1400" dirty="0" smtClean="0"/>
              <a:t>pre-eclampsia</a:t>
            </a:r>
          </a:p>
          <a:p>
            <a:pPr lvl="1"/>
            <a:r>
              <a:rPr lang="en-US" sz="1400" dirty="0"/>
              <a:t>pregnancy-induced hypertension, gestational diabetes , premature rupture of </a:t>
            </a:r>
            <a:r>
              <a:rPr lang="en-US" sz="1400" dirty="0" smtClean="0"/>
              <a:t>membranes, CD</a:t>
            </a:r>
          </a:p>
          <a:p>
            <a:pPr lvl="1"/>
            <a:r>
              <a:rPr lang="en-US" sz="1400" dirty="0" smtClean="0"/>
              <a:t>Greatest risk to mom and baby is undertreated asthma </a:t>
            </a:r>
          </a:p>
          <a:p>
            <a:pPr lvl="2"/>
            <a:r>
              <a:rPr lang="en-US" sz="1300" dirty="0" smtClean="0"/>
              <a:t>Traditional treatments/drugs are typically safe to use in pregnancy </a:t>
            </a:r>
          </a:p>
          <a:p>
            <a:r>
              <a:rPr lang="en-US" sz="1600" dirty="0" smtClean="0"/>
              <a:t>Asthma exacerbation </a:t>
            </a:r>
          </a:p>
          <a:p>
            <a:pPr lvl="1"/>
            <a:r>
              <a:rPr lang="en-US" sz="1400" dirty="0" smtClean="0"/>
              <a:t>Go see the patient </a:t>
            </a:r>
          </a:p>
          <a:p>
            <a:pPr lvl="1"/>
            <a:r>
              <a:rPr lang="en-US" sz="1400" dirty="0" smtClean="0"/>
              <a:t>Minimize hypoxemia, hypercarbia, alkalosis </a:t>
            </a:r>
          </a:p>
          <a:p>
            <a:pPr lvl="1"/>
            <a:r>
              <a:rPr lang="en-US" sz="1400" dirty="0" smtClean="0"/>
              <a:t>02 sat &gt; 94-95% , beta agonist, IV </a:t>
            </a:r>
            <a:r>
              <a:rPr lang="en-US" sz="1400" dirty="0" err="1" smtClean="0"/>
              <a:t>corticosteriods</a:t>
            </a:r>
            <a:r>
              <a:rPr lang="en-US" sz="1400" dirty="0" smtClean="0"/>
              <a:t>, external FHT monitoring </a:t>
            </a:r>
          </a:p>
          <a:p>
            <a:pPr lvl="1"/>
            <a:r>
              <a:rPr lang="en-US" sz="1400" dirty="0" smtClean="0"/>
              <a:t>Low threshold for ICU admission, low respiratory reserve (decreased FRC, increased 02 consumption)</a:t>
            </a:r>
          </a:p>
          <a:p>
            <a:pPr lvl="1"/>
            <a:r>
              <a:rPr lang="en-US" sz="1400" dirty="0" smtClean="0"/>
              <a:t>Awareness of altered </a:t>
            </a:r>
            <a:r>
              <a:rPr lang="en-US" sz="1400" dirty="0" err="1" smtClean="0"/>
              <a:t>phys</a:t>
            </a:r>
            <a:r>
              <a:rPr lang="en-US" sz="1400" dirty="0" smtClean="0"/>
              <a:t> of pregnancy ( </a:t>
            </a:r>
            <a:r>
              <a:rPr lang="en-US" sz="1400" u="sng" dirty="0" smtClean="0"/>
              <a:t>ex: PaC02 &gt; 38 ok for non pregnant, not for pregnant</a:t>
            </a:r>
            <a:r>
              <a:rPr lang="en-US" sz="1400" dirty="0" smtClean="0"/>
              <a:t>) </a:t>
            </a:r>
          </a:p>
          <a:p>
            <a:r>
              <a:rPr lang="en-US" sz="1600" dirty="0" smtClean="0"/>
              <a:t>Emergent intubation </a:t>
            </a:r>
          </a:p>
          <a:p>
            <a:pPr lvl="1"/>
            <a:r>
              <a:rPr lang="en-US" sz="1400" dirty="0" smtClean="0"/>
              <a:t>Location </a:t>
            </a:r>
          </a:p>
          <a:p>
            <a:pPr lvl="1"/>
            <a:r>
              <a:rPr lang="en-US" sz="1400" dirty="0" smtClean="0"/>
              <a:t>Equipment/monitors ( ETC02, ASA monitors, external FHT , </a:t>
            </a:r>
            <a:r>
              <a:rPr lang="en-US" sz="1400" dirty="0" err="1" smtClean="0"/>
              <a:t>videoscopes</a:t>
            </a:r>
            <a:r>
              <a:rPr lang="en-US" sz="1400" dirty="0" smtClean="0"/>
              <a:t>,) </a:t>
            </a:r>
          </a:p>
          <a:p>
            <a:pPr lvl="1"/>
            <a:r>
              <a:rPr lang="en-US" sz="1400" dirty="0" smtClean="0"/>
              <a:t>Induction drugs (</a:t>
            </a:r>
            <a:r>
              <a:rPr lang="en-US" sz="1400" dirty="0" err="1" smtClean="0"/>
              <a:t>propofol</a:t>
            </a:r>
            <a:r>
              <a:rPr lang="en-US" sz="1400" dirty="0" smtClean="0"/>
              <a:t>, ketamine, lidocaine, succinylcholine) </a:t>
            </a:r>
          </a:p>
          <a:p>
            <a:pPr lvl="1"/>
            <a:r>
              <a:rPr lang="en-US" sz="1400" dirty="0" smtClean="0"/>
              <a:t>Position</a:t>
            </a:r>
            <a:r>
              <a:rPr lang="en-US" sz="1400" dirty="0" smtClean="0">
                <a:sym typeface="Wingdings" panose="05000000000000000000" pitchFamily="2" charset="2"/>
              </a:rPr>
              <a:t> LUD </a:t>
            </a:r>
          </a:p>
          <a:p>
            <a:r>
              <a:rPr lang="en-US" sz="1600" dirty="0" smtClean="0">
                <a:sym typeface="Wingdings" panose="05000000000000000000" pitchFamily="2" charset="2"/>
              </a:rPr>
              <a:t>Labor, Delivery, CD </a:t>
            </a:r>
          </a:p>
          <a:p>
            <a:pPr lvl="1"/>
            <a:r>
              <a:rPr lang="en-US" sz="1400" dirty="0" smtClean="0">
                <a:sym typeface="Wingdings" panose="05000000000000000000" pitchFamily="2" charset="2"/>
              </a:rPr>
              <a:t>Epidural analgesia reduces the work and physiologic stress of labor epidural recommended </a:t>
            </a:r>
          </a:p>
          <a:p>
            <a:pPr lvl="1"/>
            <a:r>
              <a:rPr lang="en-US" sz="1400" dirty="0" smtClean="0">
                <a:sym typeface="Wingdings" panose="05000000000000000000" pitchFamily="2" charset="2"/>
              </a:rPr>
              <a:t>CD: epidural or spinal have been described </a:t>
            </a:r>
          </a:p>
          <a:p>
            <a:pPr lvl="2"/>
            <a:r>
              <a:rPr lang="en-US" sz="1300" dirty="0" smtClean="0">
                <a:sym typeface="Wingdings" panose="05000000000000000000" pitchFamily="2" charset="2"/>
              </a:rPr>
              <a:t>GA if respiratory failure , halogenated agents (</a:t>
            </a:r>
            <a:r>
              <a:rPr lang="en-US" sz="1300" dirty="0" err="1" smtClean="0">
                <a:sym typeface="Wingdings" panose="05000000000000000000" pitchFamily="2" charset="2"/>
              </a:rPr>
              <a:t>Sevo</a:t>
            </a:r>
            <a:r>
              <a:rPr lang="en-US" sz="1300" dirty="0">
                <a:sym typeface="Wingdings" panose="05000000000000000000" pitchFamily="2" charset="2"/>
              </a:rPr>
              <a:t>)</a:t>
            </a:r>
            <a:r>
              <a:rPr lang="en-US" sz="1300" dirty="0" smtClean="0">
                <a:sym typeface="Wingdings" panose="05000000000000000000" pitchFamily="2" charset="2"/>
              </a:rPr>
              <a:t> bronchodilators  , precipitate uterine atony </a:t>
            </a:r>
          </a:p>
          <a:p>
            <a:pPr lvl="2"/>
            <a:r>
              <a:rPr lang="en-US" sz="1300" dirty="0" smtClean="0">
                <a:sym typeface="Wingdings" panose="05000000000000000000" pitchFamily="2" charset="2"/>
              </a:rPr>
              <a:t>Avoid : 15-methylprostaglandin F2a , NSAIDS, histamine releasing drugs </a:t>
            </a:r>
          </a:p>
          <a:p>
            <a:endParaRPr lang="en-US" sz="1800" dirty="0" smtClean="0">
              <a:sym typeface="Wingdings" panose="05000000000000000000" pitchFamily="2" charset="2"/>
            </a:endParaRPr>
          </a:p>
          <a:p>
            <a:pPr lvl="1"/>
            <a:endParaRPr lang="en-US" sz="1400" dirty="0" smtClean="0"/>
          </a:p>
          <a:p>
            <a:pPr lvl="1"/>
            <a:endParaRPr lang="en-US" sz="1400" dirty="0"/>
          </a:p>
        </p:txBody>
      </p:sp>
      <p:sp>
        <p:nvSpPr>
          <p:cNvPr id="4" name="TextBox 3"/>
          <p:cNvSpPr txBox="1"/>
          <p:nvPr/>
        </p:nvSpPr>
        <p:spPr>
          <a:xfrm>
            <a:off x="3796469" y="6594600"/>
            <a:ext cx="5883565" cy="230832"/>
          </a:xfrm>
          <a:prstGeom prst="rect">
            <a:avLst/>
          </a:prstGeom>
          <a:noFill/>
        </p:spPr>
        <p:txBody>
          <a:bodyPr wrap="square" rtlCol="0">
            <a:spAutoFit/>
          </a:bodyPr>
          <a:lstStyle/>
          <a:p>
            <a:r>
              <a:rPr lang="en-US" sz="900" dirty="0">
                <a:solidFill>
                  <a:prstClr val="black"/>
                </a:solidFill>
              </a:rPr>
              <a:t>Bain </a:t>
            </a:r>
            <a:r>
              <a:rPr lang="en-US" sz="900" dirty="0" smtClean="0">
                <a:solidFill>
                  <a:prstClr val="black"/>
                </a:solidFill>
              </a:rPr>
              <a:t>E. </a:t>
            </a:r>
            <a:r>
              <a:rPr lang="en-US" sz="900" b="1" dirty="0">
                <a:solidFill>
                  <a:prstClr val="black"/>
                </a:solidFill>
              </a:rPr>
              <a:t>Interventions for managing asthma in </a:t>
            </a:r>
            <a:r>
              <a:rPr lang="en-US" sz="900" b="1" dirty="0" smtClean="0">
                <a:solidFill>
                  <a:prstClr val="black"/>
                </a:solidFill>
              </a:rPr>
              <a:t>pregnancy</a:t>
            </a:r>
            <a:r>
              <a:rPr lang="en-US" sz="900" b="1" dirty="0">
                <a:solidFill>
                  <a:prstClr val="black"/>
                </a:solidFill>
              </a:rPr>
              <a:t>. Cochrane Database </a:t>
            </a:r>
            <a:r>
              <a:rPr lang="en-US" sz="900" b="1" dirty="0" err="1">
                <a:solidFill>
                  <a:prstClr val="black"/>
                </a:solidFill>
              </a:rPr>
              <a:t>Syst</a:t>
            </a:r>
            <a:r>
              <a:rPr lang="en-US" sz="900" b="1" dirty="0">
                <a:solidFill>
                  <a:prstClr val="black"/>
                </a:solidFill>
              </a:rPr>
              <a:t> Rev. 2014 Oct 21;(10):</a:t>
            </a:r>
            <a:r>
              <a:rPr lang="en-US" sz="900" dirty="0" smtClean="0">
                <a:solidFill>
                  <a:prstClr val="black"/>
                </a:solidFill>
              </a:rPr>
              <a:t> </a:t>
            </a:r>
            <a:endParaRPr lang="en-US" sz="900" dirty="0">
              <a:solidFill>
                <a:prstClr val="black"/>
              </a:solidFill>
            </a:endParaRPr>
          </a:p>
        </p:txBody>
      </p:sp>
    </p:spTree>
    <p:extLst>
      <p:ext uri="{BB962C8B-B14F-4D97-AF65-F5344CB8AC3E}">
        <p14:creationId xmlns:p14="http://schemas.microsoft.com/office/powerpoint/2010/main" val="2851819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dirty="0" smtClean="0"/>
              <a:t>Renal </a:t>
            </a:r>
            <a:endParaRPr lang="en-US" dirty="0"/>
          </a:p>
        </p:txBody>
      </p:sp>
      <p:sp>
        <p:nvSpPr>
          <p:cNvPr id="3" name="Content Placeholder 2"/>
          <p:cNvSpPr>
            <a:spLocks noGrp="1"/>
          </p:cNvSpPr>
          <p:nvPr>
            <p:ph idx="1"/>
          </p:nvPr>
        </p:nvSpPr>
        <p:spPr>
          <a:xfrm>
            <a:off x="152400" y="914400"/>
            <a:ext cx="8839200" cy="5562600"/>
          </a:xfrm>
        </p:spPr>
        <p:txBody>
          <a:bodyPr>
            <a:normAutofit lnSpcReduction="10000"/>
          </a:bodyPr>
          <a:lstStyle/>
          <a:p>
            <a:r>
              <a:rPr lang="en-US" sz="2000" dirty="0" smtClean="0"/>
              <a:t>CKD (0.03-0.12% of pregnancies) (negative impact of CKD on fertility) </a:t>
            </a:r>
          </a:p>
          <a:p>
            <a:r>
              <a:rPr lang="en-US" sz="2000" dirty="0" err="1" smtClean="0"/>
              <a:t>Parturients</a:t>
            </a:r>
            <a:r>
              <a:rPr lang="en-US" sz="2000" dirty="0" smtClean="0"/>
              <a:t> with CKD increased incidence of morbidity due to </a:t>
            </a:r>
          </a:p>
          <a:p>
            <a:pPr lvl="1"/>
            <a:r>
              <a:rPr lang="en-US" sz="1600" dirty="0" err="1" smtClean="0"/>
              <a:t>gHTN</a:t>
            </a:r>
            <a:r>
              <a:rPr lang="en-US" sz="1600" dirty="0" smtClean="0"/>
              <a:t>, </a:t>
            </a:r>
            <a:r>
              <a:rPr lang="en-US" sz="1600" b="1" dirty="0" smtClean="0"/>
              <a:t>preeclampsia</a:t>
            </a:r>
            <a:r>
              <a:rPr lang="en-US" sz="1600" dirty="0" smtClean="0"/>
              <a:t>, </a:t>
            </a:r>
            <a:r>
              <a:rPr lang="en-US" sz="1600" dirty="0" err="1" smtClean="0"/>
              <a:t>eeclampsia</a:t>
            </a:r>
            <a:r>
              <a:rPr lang="en-US" sz="1600" dirty="0" smtClean="0"/>
              <a:t>, maternal mortality, adverse fetal outcomes </a:t>
            </a:r>
          </a:p>
          <a:p>
            <a:pPr lvl="1"/>
            <a:r>
              <a:rPr lang="en-US" sz="1600" dirty="0" err="1" smtClean="0"/>
              <a:t>Misscariage</a:t>
            </a:r>
            <a:r>
              <a:rPr lang="en-US" sz="1600" dirty="0" smtClean="0"/>
              <a:t>, abruption, anemia, PROM, CD, PPH, DM </a:t>
            </a:r>
          </a:p>
          <a:p>
            <a:r>
              <a:rPr lang="en-US" sz="2000" dirty="0" smtClean="0"/>
              <a:t>Normal anatomic and physiological changes in renal system during pregnancy</a:t>
            </a:r>
          </a:p>
          <a:p>
            <a:pPr lvl="1"/>
            <a:r>
              <a:rPr lang="en-US" sz="1600" dirty="0" smtClean="0"/>
              <a:t>Increase in kidney size and volume, dilatation of renal calyces, pelvis, ureters </a:t>
            </a:r>
          </a:p>
          <a:p>
            <a:pPr lvl="1"/>
            <a:r>
              <a:rPr lang="en-US" sz="1600" dirty="0" smtClean="0"/>
              <a:t>Vasodilation of renal blood vessels, increase in CO, increase in GFR, increased </a:t>
            </a:r>
            <a:r>
              <a:rPr lang="en-US" sz="1600" dirty="0" err="1" smtClean="0"/>
              <a:t>creat</a:t>
            </a:r>
            <a:r>
              <a:rPr lang="en-US" sz="1600" dirty="0" smtClean="0"/>
              <a:t> clearance (0.4-0.6 mg/</a:t>
            </a:r>
            <a:r>
              <a:rPr lang="en-US" sz="1600" dirty="0" err="1" smtClean="0"/>
              <a:t>dL</a:t>
            </a:r>
            <a:r>
              <a:rPr lang="en-US" sz="1600" dirty="0" smtClean="0"/>
              <a:t>) </a:t>
            </a:r>
          </a:p>
          <a:p>
            <a:pPr lvl="1"/>
            <a:r>
              <a:rPr lang="en-US" sz="1600" dirty="0" smtClean="0"/>
              <a:t>Slight increase in protein excretion due to increase GFR and increased permeability of basement membrane </a:t>
            </a:r>
          </a:p>
          <a:p>
            <a:pPr lvl="1"/>
            <a:r>
              <a:rPr lang="en-US" sz="1600" dirty="0" smtClean="0"/>
              <a:t>Plasma volume increases by 30-50% above baseline</a:t>
            </a:r>
          </a:p>
          <a:p>
            <a:pPr lvl="1"/>
            <a:r>
              <a:rPr lang="en-US" sz="1600" dirty="0" smtClean="0"/>
              <a:t>Physiologic anemia (RBC increase less in proportion to plasma volume) </a:t>
            </a:r>
          </a:p>
          <a:p>
            <a:r>
              <a:rPr lang="en-US" sz="2000" dirty="0" smtClean="0"/>
              <a:t>Dialysis and pregnancy</a:t>
            </a:r>
          </a:p>
          <a:p>
            <a:pPr lvl="1"/>
            <a:r>
              <a:rPr lang="en-US" sz="1600" dirty="0" smtClean="0"/>
              <a:t>Significant maternal morbidity and mortality (85% of fetus born at &lt; 36 </a:t>
            </a:r>
            <a:r>
              <a:rPr lang="en-US" sz="1600" dirty="0" err="1" smtClean="0"/>
              <a:t>wga</a:t>
            </a:r>
            <a:r>
              <a:rPr lang="en-US" sz="1600" dirty="0" smtClean="0"/>
              <a:t>) </a:t>
            </a:r>
          </a:p>
          <a:p>
            <a:pPr lvl="1"/>
            <a:r>
              <a:rPr lang="en-US" sz="1600" dirty="0" smtClean="0"/>
              <a:t>Timing and adequacy of HD </a:t>
            </a:r>
          </a:p>
          <a:p>
            <a:pPr lvl="2"/>
            <a:r>
              <a:rPr lang="en-US" sz="1200" dirty="0" smtClean="0"/>
              <a:t>Frequent/short sessions , 20 </a:t>
            </a:r>
            <a:r>
              <a:rPr lang="en-US" sz="1200" dirty="0" err="1" smtClean="0"/>
              <a:t>hrs</a:t>
            </a:r>
            <a:r>
              <a:rPr lang="en-US" sz="1200" dirty="0" smtClean="0"/>
              <a:t>/week </a:t>
            </a:r>
          </a:p>
          <a:p>
            <a:pPr lvl="2"/>
            <a:r>
              <a:rPr lang="en-US" sz="1200" dirty="0" smtClean="0"/>
              <a:t>Complications </a:t>
            </a:r>
          </a:p>
          <a:p>
            <a:pPr lvl="3"/>
            <a:r>
              <a:rPr lang="en-US" sz="800" dirty="0" smtClean="0"/>
              <a:t>CV </a:t>
            </a:r>
            <a:r>
              <a:rPr lang="en-US" sz="1200" dirty="0" smtClean="0"/>
              <a:t>instability, large fluid and </a:t>
            </a:r>
            <a:r>
              <a:rPr lang="en-US" sz="1200" dirty="0" err="1" smtClean="0"/>
              <a:t>electrolye</a:t>
            </a:r>
            <a:r>
              <a:rPr lang="en-US" sz="1200" dirty="0" smtClean="0"/>
              <a:t> shifts, hypotension</a:t>
            </a:r>
            <a:r>
              <a:rPr lang="en-US" sz="1200" dirty="0" smtClean="0">
                <a:sym typeface="Wingdings" panose="05000000000000000000" pitchFamily="2" charset="2"/>
              </a:rPr>
              <a:t> fetal compromise </a:t>
            </a:r>
          </a:p>
          <a:p>
            <a:r>
              <a:rPr lang="en-US" sz="2000" dirty="0" smtClean="0"/>
              <a:t>Anesthetic management </a:t>
            </a:r>
          </a:p>
          <a:p>
            <a:pPr lvl="1"/>
            <a:endParaRPr lang="en-US" sz="1600" dirty="0" smtClean="0"/>
          </a:p>
          <a:p>
            <a:pPr lvl="1"/>
            <a:endParaRPr lang="en-US" sz="1600" dirty="0" smtClean="0"/>
          </a:p>
          <a:p>
            <a:pPr lvl="1"/>
            <a:endParaRPr lang="en-US" sz="1600" dirty="0"/>
          </a:p>
        </p:txBody>
      </p:sp>
    </p:spTree>
    <p:extLst>
      <p:ext uri="{BB962C8B-B14F-4D97-AF65-F5344CB8AC3E}">
        <p14:creationId xmlns:p14="http://schemas.microsoft.com/office/powerpoint/2010/main" val="336241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Renal disease </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dirty="0" smtClean="0"/>
              <a:t>Anesthetic considerations</a:t>
            </a:r>
          </a:p>
          <a:p>
            <a:pPr lvl="1"/>
            <a:r>
              <a:rPr lang="en-US" dirty="0" smtClean="0"/>
              <a:t>CKD affects kidney, but other organs as well </a:t>
            </a:r>
          </a:p>
          <a:p>
            <a:pPr lvl="1"/>
            <a:r>
              <a:rPr lang="en-US" dirty="0" smtClean="0"/>
              <a:t>Identify physiologic </a:t>
            </a:r>
            <a:r>
              <a:rPr lang="en-US" dirty="0" err="1" smtClean="0"/>
              <a:t>derangments</a:t>
            </a:r>
            <a:r>
              <a:rPr lang="en-US" dirty="0" smtClean="0"/>
              <a:t> in order to optimize management </a:t>
            </a:r>
          </a:p>
          <a:p>
            <a:pPr lvl="1"/>
            <a:r>
              <a:rPr lang="en-US" dirty="0" smtClean="0"/>
              <a:t>Ex: </a:t>
            </a:r>
          </a:p>
          <a:p>
            <a:pPr lvl="2"/>
            <a:r>
              <a:rPr lang="en-US" dirty="0" smtClean="0"/>
              <a:t>CV: HTN, LF failure 2/ 2 fluid overload, uremic cardiomyopathy </a:t>
            </a:r>
          </a:p>
          <a:p>
            <a:pPr lvl="2"/>
            <a:r>
              <a:rPr lang="en-US" dirty="0" smtClean="0"/>
              <a:t>IV volume status: overloaded or dry </a:t>
            </a:r>
          </a:p>
          <a:p>
            <a:pPr lvl="2"/>
            <a:r>
              <a:rPr lang="en-US" dirty="0" err="1" smtClean="0"/>
              <a:t>Resp</a:t>
            </a:r>
            <a:r>
              <a:rPr lang="en-US" dirty="0" smtClean="0"/>
              <a:t>: </a:t>
            </a:r>
            <a:r>
              <a:rPr lang="en-US" dirty="0" err="1" smtClean="0"/>
              <a:t>pulm</a:t>
            </a:r>
            <a:r>
              <a:rPr lang="en-US" dirty="0" smtClean="0"/>
              <a:t> edema </a:t>
            </a:r>
          </a:p>
          <a:p>
            <a:pPr lvl="2"/>
            <a:r>
              <a:rPr lang="en-US" dirty="0" err="1" smtClean="0"/>
              <a:t>Heme</a:t>
            </a:r>
            <a:r>
              <a:rPr lang="en-US" dirty="0" smtClean="0"/>
              <a:t>: 	</a:t>
            </a:r>
          </a:p>
          <a:p>
            <a:pPr lvl="3"/>
            <a:r>
              <a:rPr lang="en-US" dirty="0" smtClean="0"/>
              <a:t>Acute on chronic anemia: iron, </a:t>
            </a:r>
            <a:r>
              <a:rPr lang="en-US" dirty="0" err="1" smtClean="0"/>
              <a:t>epo</a:t>
            </a:r>
            <a:r>
              <a:rPr lang="en-US" dirty="0" smtClean="0"/>
              <a:t>, </a:t>
            </a:r>
            <a:r>
              <a:rPr lang="en-US" dirty="0" err="1" smtClean="0"/>
              <a:t>rbc</a:t>
            </a:r>
            <a:r>
              <a:rPr lang="en-US" dirty="0" smtClean="0"/>
              <a:t> transfusion </a:t>
            </a:r>
          </a:p>
          <a:p>
            <a:pPr lvl="3"/>
            <a:r>
              <a:rPr lang="en-US" dirty="0" err="1" smtClean="0"/>
              <a:t>Plt</a:t>
            </a:r>
            <a:r>
              <a:rPr lang="en-US" dirty="0" smtClean="0"/>
              <a:t> dysfunction ; uremia</a:t>
            </a:r>
          </a:p>
          <a:p>
            <a:pPr lvl="2"/>
            <a:r>
              <a:rPr lang="en-US" dirty="0" smtClean="0"/>
              <a:t>Obstetric </a:t>
            </a:r>
          </a:p>
          <a:p>
            <a:pPr lvl="3"/>
            <a:r>
              <a:rPr lang="en-US" dirty="0" smtClean="0"/>
              <a:t>Preeclampsia </a:t>
            </a:r>
          </a:p>
          <a:p>
            <a:pPr lvl="1"/>
            <a:r>
              <a:rPr lang="en-US" dirty="0" err="1" smtClean="0"/>
              <a:t>Neuraxial</a:t>
            </a:r>
            <a:r>
              <a:rPr lang="en-US" dirty="0" smtClean="0"/>
              <a:t> anesthesia </a:t>
            </a:r>
          </a:p>
          <a:p>
            <a:pPr lvl="2"/>
            <a:r>
              <a:rPr lang="en-US" dirty="0" smtClean="0"/>
              <a:t>Safe anesthetic option </a:t>
            </a:r>
          </a:p>
          <a:p>
            <a:pPr lvl="3"/>
            <a:r>
              <a:rPr lang="en-US" dirty="0" smtClean="0"/>
              <a:t>Evaluate volume status (dry + spinal = severe hypotension) , vasopressors over fluids </a:t>
            </a:r>
          </a:p>
          <a:p>
            <a:pPr lvl="3"/>
            <a:r>
              <a:rPr lang="en-US" dirty="0" smtClean="0"/>
              <a:t>Coagulopathy ; </a:t>
            </a:r>
            <a:r>
              <a:rPr lang="en-US" dirty="0" err="1" smtClean="0"/>
              <a:t>plt</a:t>
            </a:r>
            <a:r>
              <a:rPr lang="en-US" dirty="0" smtClean="0"/>
              <a:t> dysfunction or residual heparin from HD </a:t>
            </a:r>
          </a:p>
          <a:p>
            <a:pPr lvl="1"/>
            <a:r>
              <a:rPr lang="en-US" dirty="0" smtClean="0"/>
              <a:t>Monitoring should be individualized based on disease severity </a:t>
            </a:r>
          </a:p>
          <a:p>
            <a:pPr lvl="3"/>
            <a:endParaRPr lang="en-US" dirty="0" smtClean="0"/>
          </a:p>
        </p:txBody>
      </p:sp>
    </p:spTree>
    <p:extLst>
      <p:ext uri="{BB962C8B-B14F-4D97-AF65-F5344CB8AC3E}">
        <p14:creationId xmlns:p14="http://schemas.microsoft.com/office/powerpoint/2010/main" val="3746036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t>
            </a:r>
            <a:endParaRPr lang="en-US" dirty="0"/>
          </a:p>
        </p:txBody>
      </p:sp>
      <p:sp>
        <p:nvSpPr>
          <p:cNvPr id="3" name="Content Placeholder 2"/>
          <p:cNvSpPr>
            <a:spLocks noGrp="1"/>
          </p:cNvSpPr>
          <p:nvPr>
            <p:ph idx="1"/>
          </p:nvPr>
        </p:nvSpPr>
        <p:spPr>
          <a:xfrm>
            <a:off x="228600" y="1417638"/>
            <a:ext cx="8458200" cy="4708525"/>
          </a:xfrm>
        </p:spPr>
        <p:txBody>
          <a:bodyPr>
            <a:normAutofit fontScale="70000" lnSpcReduction="20000"/>
          </a:bodyPr>
          <a:lstStyle/>
          <a:p>
            <a:r>
              <a:rPr lang="en-US" dirty="0" smtClean="0"/>
              <a:t>Delivery planning : VD vs CD (ACOG committee opinion No 234) </a:t>
            </a:r>
          </a:p>
          <a:p>
            <a:pPr lvl="1"/>
            <a:r>
              <a:rPr lang="en-US" dirty="0" smtClean="0"/>
              <a:t>w/o antiretroviral therapy vertical transmission ~25% </a:t>
            </a:r>
          </a:p>
          <a:p>
            <a:pPr lvl="1"/>
            <a:r>
              <a:rPr lang="en-US" dirty="0" smtClean="0"/>
              <a:t>With ZVD therapy: 5-8% </a:t>
            </a:r>
          </a:p>
          <a:p>
            <a:pPr lvl="1"/>
            <a:r>
              <a:rPr lang="en-US" dirty="0" smtClean="0"/>
              <a:t>ZVD + scheduled CD: 2% (at 38 </a:t>
            </a:r>
            <a:r>
              <a:rPr lang="en-US" dirty="0" err="1" smtClean="0"/>
              <a:t>wga</a:t>
            </a:r>
            <a:r>
              <a:rPr lang="en-US" dirty="0" smtClean="0"/>
              <a:t>) </a:t>
            </a:r>
          </a:p>
          <a:p>
            <a:pPr lvl="1"/>
            <a:r>
              <a:rPr lang="en-US" dirty="0" smtClean="0"/>
              <a:t>VL &lt; 1000copies/mL during VD: 2% </a:t>
            </a:r>
          </a:p>
          <a:p>
            <a:pPr lvl="1"/>
            <a:r>
              <a:rPr lang="en-US" dirty="0" smtClean="0"/>
              <a:t>When VL &gt; 1000copies/mL: </a:t>
            </a:r>
            <a:r>
              <a:rPr lang="en-US" i="1" dirty="0" smtClean="0"/>
              <a:t>potential</a:t>
            </a:r>
            <a:r>
              <a:rPr lang="en-US" dirty="0" smtClean="0"/>
              <a:t> benefit of scheduled CD to further reduce vertical transmission </a:t>
            </a:r>
          </a:p>
          <a:p>
            <a:pPr lvl="2"/>
            <a:r>
              <a:rPr lang="en-US" dirty="0" smtClean="0"/>
              <a:t>Less efficacious if women with presents already in labor or ROM, individualize decision for delivery </a:t>
            </a:r>
          </a:p>
          <a:p>
            <a:pPr lvl="2"/>
            <a:r>
              <a:rPr lang="en-US" dirty="0" smtClean="0"/>
              <a:t>Risk of infection complications increased for pts with HIV </a:t>
            </a:r>
          </a:p>
          <a:p>
            <a:pPr lvl="1"/>
            <a:r>
              <a:rPr lang="en-US" dirty="0" smtClean="0"/>
              <a:t>ZVD should be initiated 3 hours before delivery </a:t>
            </a:r>
          </a:p>
          <a:p>
            <a:pPr lvl="1"/>
            <a:r>
              <a:rPr lang="en-US" dirty="0" smtClean="0"/>
              <a:t>CPY inhibition from PI increases effects of </a:t>
            </a:r>
            <a:r>
              <a:rPr lang="en-US" dirty="0" err="1" smtClean="0"/>
              <a:t>methylergonovine</a:t>
            </a:r>
            <a:r>
              <a:rPr lang="en-US" dirty="0" smtClean="0"/>
              <a:t> (relative CI to its use during uterine atony) </a:t>
            </a:r>
          </a:p>
          <a:p>
            <a:pPr lvl="1"/>
            <a:r>
              <a:rPr lang="en-US" dirty="0" smtClean="0"/>
              <a:t>Needle stick injury </a:t>
            </a:r>
          </a:p>
          <a:p>
            <a:pPr lvl="2"/>
            <a:r>
              <a:rPr lang="en-US" dirty="0" smtClean="0"/>
              <a:t>Personal protective equipment </a:t>
            </a:r>
          </a:p>
          <a:p>
            <a:pPr lvl="2"/>
            <a:r>
              <a:rPr lang="en-US" dirty="0" smtClean="0"/>
              <a:t>Awareness institutional protocol </a:t>
            </a:r>
          </a:p>
          <a:p>
            <a:pPr lvl="1"/>
            <a:endParaRPr lang="en-US" dirty="0" smtClean="0"/>
          </a:p>
          <a:p>
            <a:pPr lvl="1"/>
            <a:endParaRPr lang="en-US" dirty="0"/>
          </a:p>
        </p:txBody>
      </p:sp>
    </p:spTree>
    <p:extLst>
      <p:ext uri="{BB962C8B-B14F-4D97-AF65-F5344CB8AC3E}">
        <p14:creationId xmlns:p14="http://schemas.microsoft.com/office/powerpoint/2010/main" val="963751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000" dirty="0" smtClean="0"/>
              <a:t>Hematologic: Sickle cell anemia </a:t>
            </a:r>
            <a:endParaRPr lang="en-US" sz="3000" dirty="0"/>
          </a:p>
        </p:txBody>
      </p:sp>
      <p:sp>
        <p:nvSpPr>
          <p:cNvPr id="3" name="Content Placeholder 2"/>
          <p:cNvSpPr>
            <a:spLocks noGrp="1"/>
          </p:cNvSpPr>
          <p:nvPr>
            <p:ph idx="1"/>
          </p:nvPr>
        </p:nvSpPr>
        <p:spPr>
          <a:xfrm>
            <a:off x="152400" y="838200"/>
            <a:ext cx="8839200" cy="5867400"/>
          </a:xfrm>
        </p:spPr>
        <p:txBody>
          <a:bodyPr>
            <a:normAutofit/>
          </a:bodyPr>
          <a:lstStyle/>
          <a:p>
            <a:pPr marL="342900" lvl="1" indent="-342900">
              <a:buFont typeface="Arial" panose="020B0604020202020204" pitchFamily="34" charset="0"/>
              <a:buChar char="•"/>
            </a:pPr>
            <a:r>
              <a:rPr lang="en-US" sz="2000" dirty="0" err="1" smtClean="0"/>
              <a:t>HbSS</a:t>
            </a:r>
            <a:r>
              <a:rPr lang="en-US" sz="2000" dirty="0" smtClean="0"/>
              <a:t> (Homozygous Sickle disease) </a:t>
            </a:r>
          </a:p>
          <a:p>
            <a:pPr marL="342900" lvl="1" indent="-342900">
              <a:buFont typeface="Arial" panose="020B0604020202020204" pitchFamily="34" charset="0"/>
              <a:buChar char="•"/>
            </a:pPr>
            <a:r>
              <a:rPr lang="en-US" sz="1500" dirty="0" smtClean="0"/>
              <a:t>most common genetic disorder globally, &gt;300 000 new cases every year worldwide </a:t>
            </a:r>
          </a:p>
          <a:p>
            <a:pPr lvl="1"/>
            <a:r>
              <a:rPr lang="en-US" sz="1500" dirty="0" err="1" smtClean="0"/>
              <a:t>hemoglobinopathy</a:t>
            </a:r>
            <a:r>
              <a:rPr lang="en-US" sz="1500" dirty="0" smtClean="0"/>
              <a:t> characterized by a single point mutation in the hemoglobin A (</a:t>
            </a:r>
            <a:r>
              <a:rPr lang="en-US" sz="1500" dirty="0" err="1" smtClean="0"/>
              <a:t>HbA</a:t>
            </a:r>
            <a:r>
              <a:rPr lang="en-US" sz="1500" dirty="0" smtClean="0"/>
              <a:t>) genome, glutamic acid </a:t>
            </a:r>
            <a:r>
              <a:rPr lang="en-US" sz="1500" dirty="0" smtClean="0">
                <a:sym typeface="Wingdings" panose="05000000000000000000" pitchFamily="2" charset="2"/>
              </a:rPr>
              <a:t></a:t>
            </a:r>
            <a:r>
              <a:rPr lang="en-US" sz="1500" dirty="0" smtClean="0"/>
              <a:t> valine (high yield test question) </a:t>
            </a:r>
          </a:p>
          <a:p>
            <a:pPr lvl="1"/>
            <a:r>
              <a:rPr lang="en-US" sz="1500" dirty="0" smtClean="0"/>
              <a:t>undergoes a conformational change of PRBC in hypoxic, cold and </a:t>
            </a:r>
            <a:r>
              <a:rPr lang="en-US" sz="1500" dirty="0" err="1" smtClean="0"/>
              <a:t>acidemic</a:t>
            </a:r>
            <a:r>
              <a:rPr lang="en-US" sz="1500" dirty="0" smtClean="0"/>
              <a:t> environments</a:t>
            </a:r>
            <a:r>
              <a:rPr lang="en-US" sz="1500" dirty="0" smtClean="0">
                <a:sym typeface="Wingdings" panose="05000000000000000000" pitchFamily="2" charset="2"/>
              </a:rPr>
              <a:t> sickle shape </a:t>
            </a:r>
            <a:r>
              <a:rPr lang="en-US" sz="1500" dirty="0" smtClean="0"/>
              <a:t>occlusion of capillaries and tissue hypoxia and infarction </a:t>
            </a:r>
            <a:r>
              <a:rPr lang="en-US" sz="1500" dirty="0" smtClean="0">
                <a:sym typeface="Wingdings" panose="05000000000000000000" pitchFamily="2" charset="2"/>
              </a:rPr>
              <a:t> </a:t>
            </a:r>
            <a:r>
              <a:rPr lang="en-US" sz="1500" dirty="0" smtClean="0"/>
              <a:t>sickle crisis</a:t>
            </a:r>
          </a:p>
          <a:p>
            <a:endParaRPr lang="en-US" sz="1600" dirty="0" smtClean="0"/>
          </a:p>
          <a:p>
            <a:endParaRPr lang="en-US" sz="1600" dirty="0"/>
          </a:p>
          <a:p>
            <a:pPr marL="0" indent="0">
              <a:buNone/>
            </a:pPr>
            <a:endParaRPr lang="en-US" sz="1600" dirty="0" smtClean="0"/>
          </a:p>
          <a:p>
            <a:r>
              <a:rPr lang="en-US" sz="1600" dirty="0" smtClean="0"/>
              <a:t>Interaction with pregnancy </a:t>
            </a:r>
          </a:p>
          <a:p>
            <a:pPr lvl="1"/>
            <a:r>
              <a:rPr lang="en-US" sz="1500" dirty="0" smtClean="0"/>
              <a:t>Difficult to match physiologic changes of pregnancy (RBC mass, CO, 02 requirements, </a:t>
            </a:r>
            <a:r>
              <a:rPr lang="en-US" sz="1500" dirty="0" err="1" smtClean="0"/>
              <a:t>prothrombotic</a:t>
            </a:r>
            <a:r>
              <a:rPr lang="en-US" sz="1500" dirty="0" smtClean="0"/>
              <a:t> state , pain ) </a:t>
            </a:r>
          </a:p>
          <a:p>
            <a:pPr lvl="1"/>
            <a:r>
              <a:rPr lang="en-US" sz="1500" dirty="0" smtClean="0"/>
              <a:t>Increased risk of maternal and fetal complications </a:t>
            </a:r>
          </a:p>
          <a:p>
            <a:pPr lvl="2"/>
            <a:r>
              <a:rPr lang="en-US" sz="1500" dirty="0" smtClean="0"/>
              <a:t>IUGR, PTL, fetal loss, placental abruption, anemia ,  infections, increased frequency of VOC, hypertensive disease of pregnancy </a:t>
            </a:r>
          </a:p>
          <a:p>
            <a:pPr lvl="2"/>
            <a:r>
              <a:rPr lang="en-US" sz="1500" dirty="0" smtClean="0"/>
              <a:t>Maternal mortality</a:t>
            </a:r>
            <a:r>
              <a:rPr lang="en-US" sz="1500" dirty="0" smtClean="0">
                <a:sym typeface="Wingdings" panose="05000000000000000000" pitchFamily="2" charset="2"/>
              </a:rPr>
              <a:t> sepsis, PE/VTE, HF</a:t>
            </a:r>
          </a:p>
          <a:p>
            <a:pPr lvl="2"/>
            <a:endParaRPr lang="en-US" sz="1200" dirty="0" smtClean="0"/>
          </a:p>
          <a:p>
            <a:pPr lvl="2"/>
            <a:endParaRPr lang="en-US" sz="1200" dirty="0" smtClean="0"/>
          </a:p>
          <a:p>
            <a:pPr lvl="2"/>
            <a:endParaRPr lang="en-US" sz="1200" dirty="0" smtClean="0"/>
          </a:p>
        </p:txBody>
      </p:sp>
      <p:sp>
        <p:nvSpPr>
          <p:cNvPr id="4" name="TextBox 3"/>
          <p:cNvSpPr txBox="1"/>
          <p:nvPr/>
        </p:nvSpPr>
        <p:spPr>
          <a:xfrm>
            <a:off x="1981200" y="6495898"/>
            <a:ext cx="7787355" cy="369332"/>
          </a:xfrm>
          <a:prstGeom prst="rect">
            <a:avLst/>
          </a:prstGeom>
          <a:noFill/>
        </p:spPr>
        <p:txBody>
          <a:bodyPr wrap="square" rtlCol="0">
            <a:spAutoFit/>
          </a:bodyPr>
          <a:lstStyle/>
          <a:p>
            <a:r>
              <a:rPr lang="en-US" sz="800" dirty="0" err="1" smtClean="0"/>
              <a:t>Patil</a:t>
            </a:r>
            <a:r>
              <a:rPr lang="en-US" sz="800" dirty="0" smtClean="0"/>
              <a:t> V1, </a:t>
            </a:r>
            <a:r>
              <a:rPr lang="en-US" sz="800" dirty="0" err="1" smtClean="0"/>
              <a:t>Ratnayake</a:t>
            </a:r>
            <a:r>
              <a:rPr lang="en-US" sz="800" dirty="0" smtClean="0"/>
              <a:t> G, </a:t>
            </a:r>
            <a:r>
              <a:rPr lang="en-US" sz="800" dirty="0" err="1" smtClean="0"/>
              <a:t>Fastovets</a:t>
            </a:r>
            <a:r>
              <a:rPr lang="en-US" sz="800" dirty="0" smtClean="0"/>
              <a:t> G</a:t>
            </a:r>
            <a:r>
              <a:rPr lang="en-US" dirty="0" smtClean="0"/>
              <a:t>. </a:t>
            </a:r>
            <a:r>
              <a:rPr lang="en-US" sz="800" dirty="0" smtClean="0"/>
              <a:t>Clinical 'pearls' of maternal critical care Part 2: sickle-cell disease in pregnancy.</a:t>
            </a:r>
            <a:r>
              <a:rPr lang="es-ES" sz="800" dirty="0" smtClean="0"/>
              <a:t> </a:t>
            </a:r>
            <a:r>
              <a:rPr lang="es-ES" sz="800" dirty="0" err="1" smtClean="0"/>
              <a:t>Curr</a:t>
            </a:r>
            <a:r>
              <a:rPr lang="es-ES" sz="800" dirty="0" smtClean="0"/>
              <a:t> </a:t>
            </a:r>
            <a:r>
              <a:rPr lang="es-ES" sz="800" dirty="0" err="1" smtClean="0"/>
              <a:t>Opin</a:t>
            </a:r>
            <a:r>
              <a:rPr lang="es-ES" sz="800" dirty="0" smtClean="0"/>
              <a:t> </a:t>
            </a:r>
            <a:r>
              <a:rPr lang="es-ES" sz="800" dirty="0" err="1" smtClean="0"/>
              <a:t>Anaesthesiol</a:t>
            </a:r>
            <a:r>
              <a:rPr lang="es-ES" sz="800" dirty="0" smtClean="0"/>
              <a:t>. 2017 Jun;30(3):326-334</a:t>
            </a:r>
            <a:endParaRPr lang="en-US" sz="800" dirty="0"/>
          </a:p>
        </p:txBody>
      </p:sp>
    </p:spTree>
    <p:extLst>
      <p:ext uri="{BB962C8B-B14F-4D97-AF65-F5344CB8AC3E}">
        <p14:creationId xmlns:p14="http://schemas.microsoft.com/office/powerpoint/2010/main" val="140515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686800" cy="5638800"/>
          </a:xfrm>
        </p:spPr>
        <p:txBody>
          <a:bodyPr>
            <a:normAutofit/>
          </a:bodyPr>
          <a:lstStyle/>
          <a:p>
            <a:r>
              <a:rPr lang="en-US" sz="1600" dirty="0">
                <a:sym typeface="Wingdings" panose="05000000000000000000" pitchFamily="2" charset="2"/>
              </a:rPr>
              <a:t>Assessment/MDT (multidisciplinary team) </a:t>
            </a:r>
          </a:p>
          <a:p>
            <a:pPr lvl="1"/>
            <a:r>
              <a:rPr lang="en-US" sz="1200" dirty="0">
                <a:sym typeface="Wingdings" panose="05000000000000000000" pitchFamily="2" charset="2"/>
              </a:rPr>
              <a:t>CNS: VTE= CVA (low threshold for CT scan in change in MS , new seizures, HA, neurologic deficits) , baseline neurologic deficits/pain </a:t>
            </a:r>
          </a:p>
          <a:p>
            <a:pPr lvl="1"/>
            <a:r>
              <a:rPr lang="en-US" sz="1200" dirty="0">
                <a:sym typeface="Wingdings" panose="05000000000000000000" pitchFamily="2" charset="2"/>
              </a:rPr>
              <a:t>CV/</a:t>
            </a:r>
            <a:r>
              <a:rPr lang="en-US" sz="1200" dirty="0" err="1">
                <a:sym typeface="Wingdings" panose="05000000000000000000" pitchFamily="2" charset="2"/>
              </a:rPr>
              <a:t>Resp</a:t>
            </a:r>
            <a:r>
              <a:rPr lang="en-US" sz="1200" dirty="0">
                <a:sym typeface="Wingdings" panose="05000000000000000000" pitchFamily="2" charset="2"/>
              </a:rPr>
              <a:t>: </a:t>
            </a:r>
            <a:r>
              <a:rPr lang="en-US" sz="1200" dirty="0"/>
              <a:t>prevalence of pulmonary hypertension in the SCD population as a whole is 6–10.4% </a:t>
            </a:r>
          </a:p>
          <a:p>
            <a:pPr lvl="2"/>
            <a:r>
              <a:rPr lang="en-US" sz="1200" dirty="0"/>
              <a:t>Acute chest syndrome: manifestation of sickled red cells w/in pulmonary capillary vasculature. </a:t>
            </a:r>
            <a:endParaRPr lang="en-US" sz="1200" dirty="0" smtClean="0"/>
          </a:p>
          <a:p>
            <a:pPr lvl="2"/>
            <a:r>
              <a:rPr lang="en-US" sz="1200" dirty="0" smtClean="0"/>
              <a:t>7-20</a:t>
            </a:r>
            <a:r>
              <a:rPr lang="en-US" sz="1200" dirty="0"/>
              <a:t>% ACS during pregnancy. Tachypnea, chest pain, cough, shortness of breath and new infiltrate on CXR. Overlap with PNA</a:t>
            </a:r>
            <a:r>
              <a:rPr lang="en-US" sz="1200" dirty="0">
                <a:sym typeface="Wingdings" panose="05000000000000000000" pitchFamily="2" charset="2"/>
              </a:rPr>
              <a:t> antibiotics. Oxygenation, hydration, avoid acidosis, </a:t>
            </a:r>
            <a:r>
              <a:rPr lang="en-US" sz="1200" dirty="0"/>
              <a:t>top-up or exchange transfusion prn.</a:t>
            </a:r>
          </a:p>
          <a:p>
            <a:pPr lvl="1"/>
            <a:r>
              <a:rPr lang="en-US" sz="1200" dirty="0"/>
              <a:t>Hematologic : VOC (</a:t>
            </a:r>
            <a:r>
              <a:rPr lang="en-US" sz="1200" dirty="0" err="1"/>
              <a:t>Hgb</a:t>
            </a:r>
            <a:r>
              <a:rPr lang="en-US" sz="1200" dirty="0"/>
              <a:t> S &gt; 50% of total </a:t>
            </a:r>
            <a:r>
              <a:rPr lang="en-US" sz="1200" dirty="0" err="1"/>
              <a:t>hgb</a:t>
            </a:r>
            <a:r>
              <a:rPr lang="en-US" sz="1200" dirty="0"/>
              <a:t> </a:t>
            </a:r>
            <a:r>
              <a:rPr lang="en-US" sz="1200" dirty="0" err="1"/>
              <a:t>conc</a:t>
            </a:r>
            <a:r>
              <a:rPr lang="en-US" sz="1200" dirty="0"/>
              <a:t>, dehydration, hypotension, hypothermia, acidosis) </a:t>
            </a:r>
          </a:p>
          <a:p>
            <a:pPr lvl="2"/>
            <a:r>
              <a:rPr lang="en-US" sz="1200" dirty="0"/>
              <a:t>27- 50% will experience a VOC during pregnancy </a:t>
            </a:r>
          </a:p>
          <a:p>
            <a:pPr lvl="2"/>
            <a:r>
              <a:rPr lang="en-US" sz="1200" dirty="0" err="1"/>
              <a:t>Tx</a:t>
            </a:r>
            <a:r>
              <a:rPr lang="en-US" sz="1200" dirty="0"/>
              <a:t> supportive , opioids are a mainstay of therapy, epidural may be useful for LE VOC.  Must r/o and/or treat sepsis </a:t>
            </a:r>
          </a:p>
          <a:p>
            <a:pPr lvl="2"/>
            <a:r>
              <a:rPr lang="en-US" sz="1200" dirty="0"/>
              <a:t>No evidence to support “prophylactic RBC transfusions” ~8 ok for VD, ~ 10 CD </a:t>
            </a:r>
          </a:p>
          <a:p>
            <a:pPr lvl="2"/>
            <a:r>
              <a:rPr lang="en-US" sz="1200" dirty="0"/>
              <a:t>Native RBC may sickle in cell salvage , relative CI? </a:t>
            </a:r>
          </a:p>
          <a:p>
            <a:pPr lvl="2"/>
            <a:r>
              <a:rPr lang="en-US" sz="1200" dirty="0"/>
              <a:t>Screen for rare antibodies and difficult IV access </a:t>
            </a:r>
          </a:p>
          <a:p>
            <a:pPr lvl="1"/>
            <a:r>
              <a:rPr lang="en-US" sz="1300" dirty="0"/>
              <a:t>Obstetric </a:t>
            </a:r>
          </a:p>
          <a:p>
            <a:pPr lvl="2"/>
            <a:r>
              <a:rPr lang="en-US" sz="1200" dirty="0"/>
              <a:t>RR preeclampsia ~2.4, RR eclampsia 4.89 (magnesium, BP control, fluid balance ) </a:t>
            </a:r>
          </a:p>
          <a:p>
            <a:endParaRPr lang="en-US" sz="1600" dirty="0" smtClean="0"/>
          </a:p>
          <a:p>
            <a:endParaRPr lang="en-US" sz="1600" dirty="0"/>
          </a:p>
          <a:p>
            <a:r>
              <a:rPr lang="en-US" sz="1600" dirty="0" smtClean="0"/>
              <a:t>Delivery</a:t>
            </a:r>
            <a:r>
              <a:rPr lang="en-US" sz="2000" dirty="0" smtClean="0"/>
              <a:t> planning</a:t>
            </a:r>
            <a:endParaRPr lang="en-US" sz="2000" dirty="0"/>
          </a:p>
          <a:p>
            <a:pPr lvl="1"/>
            <a:r>
              <a:rPr lang="en-US" sz="1300" dirty="0"/>
              <a:t>VD : labor analgesia useful (pain = sickling) </a:t>
            </a:r>
          </a:p>
          <a:p>
            <a:pPr lvl="1"/>
            <a:r>
              <a:rPr lang="en-US" sz="1300" dirty="0"/>
              <a:t>CD: </a:t>
            </a:r>
            <a:r>
              <a:rPr lang="en-US" sz="1300" dirty="0" err="1"/>
              <a:t>neuraxial</a:t>
            </a:r>
            <a:r>
              <a:rPr lang="en-US" sz="1300" dirty="0"/>
              <a:t> and GA have been described</a:t>
            </a:r>
          </a:p>
          <a:p>
            <a:pPr lvl="2"/>
            <a:r>
              <a:rPr lang="en-US" sz="1300" dirty="0"/>
              <a:t>Maintenance of IV volume, adequate </a:t>
            </a:r>
            <a:r>
              <a:rPr lang="en-US" sz="1300" dirty="0" err="1"/>
              <a:t>Hgb</a:t>
            </a:r>
            <a:r>
              <a:rPr lang="en-US" sz="1300" dirty="0"/>
              <a:t>, supplemental 02, </a:t>
            </a:r>
            <a:r>
              <a:rPr lang="en-US" sz="1300" dirty="0" err="1"/>
              <a:t>normothermia</a:t>
            </a:r>
            <a:r>
              <a:rPr lang="en-US" sz="1300" dirty="0"/>
              <a:t> , maintenance of lumbar epidural post-op</a:t>
            </a:r>
          </a:p>
          <a:p>
            <a:endParaRPr lang="en-US" dirty="0"/>
          </a:p>
        </p:txBody>
      </p:sp>
      <p:sp>
        <p:nvSpPr>
          <p:cNvPr id="4" name="Title 1"/>
          <p:cNvSpPr>
            <a:spLocks noGrp="1"/>
          </p:cNvSpPr>
          <p:nvPr>
            <p:ph type="title"/>
          </p:nvPr>
        </p:nvSpPr>
        <p:spPr>
          <a:xfrm>
            <a:off x="457200" y="-76200"/>
            <a:ext cx="8229600" cy="1143000"/>
          </a:xfrm>
        </p:spPr>
        <p:txBody>
          <a:bodyPr>
            <a:normAutofit/>
          </a:bodyPr>
          <a:lstStyle/>
          <a:p>
            <a:r>
              <a:rPr lang="en-US" sz="3000" dirty="0" smtClean="0"/>
              <a:t>Hematologic: Sickle cell anemia </a:t>
            </a:r>
            <a:endParaRPr lang="en-US" sz="3000" dirty="0"/>
          </a:p>
        </p:txBody>
      </p:sp>
    </p:spTree>
    <p:extLst>
      <p:ext uri="{BB962C8B-B14F-4D97-AF65-F5344CB8AC3E}">
        <p14:creationId xmlns:p14="http://schemas.microsoft.com/office/powerpoint/2010/main" val="1840971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791200"/>
          </a:xfrm>
        </p:spPr>
        <p:txBody>
          <a:bodyPr>
            <a:normAutofit fontScale="47500" lnSpcReduction="20000"/>
          </a:bodyPr>
          <a:lstStyle/>
          <a:p>
            <a:r>
              <a:rPr lang="en-US" dirty="0" smtClean="0"/>
              <a:t>Types</a:t>
            </a:r>
          </a:p>
          <a:p>
            <a:pPr lvl="1"/>
            <a:r>
              <a:rPr lang="en-US" dirty="0" err="1" smtClean="0"/>
              <a:t>Idopathic</a:t>
            </a:r>
            <a:r>
              <a:rPr lang="en-US" dirty="0" smtClean="0"/>
              <a:t> thrombocytopenic purpura ( Autoimmune thrombocytopenic purpura) Gestational , preeclampsia, DIC, thrombotic thrombocytopenic purpura, drug induced TCP, </a:t>
            </a:r>
            <a:r>
              <a:rPr lang="en-US" dirty="0" err="1" smtClean="0"/>
              <a:t>pseudothrombocytopenia</a:t>
            </a:r>
            <a:r>
              <a:rPr lang="en-US" dirty="0" smtClean="0"/>
              <a:t> (lab artifact ) </a:t>
            </a:r>
          </a:p>
          <a:p>
            <a:r>
              <a:rPr lang="en-US" dirty="0" smtClean="0"/>
              <a:t>ITP/ATP (0.01-0.02% incidence) </a:t>
            </a:r>
          </a:p>
          <a:p>
            <a:pPr lvl="1"/>
            <a:r>
              <a:rPr lang="en-US" dirty="0" smtClean="0"/>
              <a:t>IgG antibodies are responsible for increase </a:t>
            </a:r>
            <a:r>
              <a:rPr lang="en-US" dirty="0" err="1" smtClean="0"/>
              <a:t>plt</a:t>
            </a:r>
            <a:r>
              <a:rPr lang="en-US" dirty="0" smtClean="0"/>
              <a:t> </a:t>
            </a:r>
            <a:r>
              <a:rPr lang="en-US" dirty="0" err="1" smtClean="0"/>
              <a:t>desctruction</a:t>
            </a:r>
            <a:r>
              <a:rPr lang="en-US" dirty="0" smtClean="0"/>
              <a:t> (not function)  </a:t>
            </a:r>
          </a:p>
          <a:p>
            <a:pPr lvl="1"/>
            <a:r>
              <a:rPr lang="en-US" dirty="0" err="1" smtClean="0"/>
              <a:t>Plt</a:t>
            </a:r>
            <a:r>
              <a:rPr lang="en-US" dirty="0" smtClean="0"/>
              <a:t> count &lt; 100,000 </a:t>
            </a:r>
            <a:r>
              <a:rPr lang="en-US" dirty="0" err="1" smtClean="0"/>
              <a:t>antenatally</a:t>
            </a:r>
            <a:r>
              <a:rPr lang="en-US" dirty="0" smtClean="0"/>
              <a:t> or early pregnancy </a:t>
            </a:r>
          </a:p>
          <a:p>
            <a:pPr lvl="1"/>
            <a:r>
              <a:rPr lang="en-US" dirty="0" smtClean="0"/>
              <a:t>Treatment rarely required </a:t>
            </a:r>
            <a:r>
              <a:rPr lang="en-US" dirty="0" err="1" smtClean="0"/>
              <a:t>asymp</a:t>
            </a:r>
            <a:r>
              <a:rPr lang="en-US" dirty="0" smtClean="0"/>
              <a:t> </a:t>
            </a:r>
            <a:r>
              <a:rPr lang="en-US" dirty="0" err="1" smtClean="0"/>
              <a:t>pt</a:t>
            </a:r>
            <a:r>
              <a:rPr lang="en-US" dirty="0" smtClean="0"/>
              <a:t> w/ 20-30 k </a:t>
            </a:r>
          </a:p>
          <a:p>
            <a:pPr lvl="2"/>
            <a:r>
              <a:rPr lang="en-US" dirty="0" smtClean="0"/>
              <a:t>May vary by institution: prednisone or IVIG for delivery planning or prior to invasive procedures (collaborative discussion) </a:t>
            </a:r>
          </a:p>
          <a:p>
            <a:pPr lvl="2"/>
            <a:r>
              <a:rPr lang="en-US" dirty="0" smtClean="0"/>
              <a:t>Often no role of </a:t>
            </a:r>
            <a:r>
              <a:rPr lang="en-US" dirty="0" err="1" smtClean="0"/>
              <a:t>plt</a:t>
            </a:r>
            <a:r>
              <a:rPr lang="en-US" dirty="0" smtClean="0"/>
              <a:t> transfusion </a:t>
            </a:r>
          </a:p>
          <a:p>
            <a:pPr lvl="1"/>
            <a:r>
              <a:rPr lang="en-US" dirty="0" smtClean="0"/>
              <a:t>Anesthetic management </a:t>
            </a:r>
          </a:p>
          <a:p>
            <a:pPr lvl="2"/>
            <a:r>
              <a:rPr lang="en-US" dirty="0" err="1" smtClean="0"/>
              <a:t>Plts</a:t>
            </a:r>
            <a:r>
              <a:rPr lang="en-US" dirty="0" smtClean="0"/>
              <a:t> threshold precludes </a:t>
            </a:r>
            <a:r>
              <a:rPr lang="en-US" dirty="0" err="1" smtClean="0"/>
              <a:t>neuraxial</a:t>
            </a:r>
            <a:r>
              <a:rPr lang="en-US" dirty="0" smtClean="0"/>
              <a:t> individual </a:t>
            </a:r>
            <a:r>
              <a:rPr lang="en-US" dirty="0" err="1" smtClean="0"/>
              <a:t>pt</a:t>
            </a:r>
            <a:r>
              <a:rPr lang="en-US" dirty="0" smtClean="0"/>
              <a:t> and provider preference </a:t>
            </a:r>
          </a:p>
          <a:p>
            <a:pPr lvl="2"/>
            <a:r>
              <a:rPr lang="en-US" dirty="0" smtClean="0"/>
              <a:t>&gt; 75K asymptomatic, &gt; 50k if risks </a:t>
            </a:r>
            <a:r>
              <a:rPr lang="en-US" dirty="0" err="1" smtClean="0"/>
              <a:t>outweight</a:t>
            </a:r>
            <a:r>
              <a:rPr lang="en-US" dirty="0" smtClean="0"/>
              <a:t> benefits </a:t>
            </a:r>
          </a:p>
          <a:p>
            <a:r>
              <a:rPr lang="en-US" dirty="0" smtClean="0"/>
              <a:t>GTCP (8%) </a:t>
            </a:r>
          </a:p>
          <a:p>
            <a:pPr lvl="1"/>
            <a:r>
              <a:rPr lang="en-US" dirty="0" smtClean="0"/>
              <a:t>Mild, asymptomatic TCP &gt; 90-100k , late in pregnancy </a:t>
            </a:r>
          </a:p>
          <a:p>
            <a:pPr lvl="1"/>
            <a:r>
              <a:rPr lang="en-US" dirty="0" err="1" smtClean="0"/>
              <a:t>Dx</a:t>
            </a:r>
            <a:r>
              <a:rPr lang="en-US" dirty="0" smtClean="0"/>
              <a:t> of exclusion ( r/o ITP, preeclampsia) , safe for regional anesthesia </a:t>
            </a:r>
          </a:p>
          <a:p>
            <a:r>
              <a:rPr lang="en-US" dirty="0" smtClean="0"/>
              <a:t>TCP </a:t>
            </a:r>
            <a:r>
              <a:rPr lang="en-US" dirty="0" err="1" smtClean="0"/>
              <a:t>a/w</a:t>
            </a:r>
            <a:r>
              <a:rPr lang="en-US" dirty="0" smtClean="0"/>
              <a:t> preeclampsia </a:t>
            </a:r>
          </a:p>
          <a:p>
            <a:pPr lvl="1"/>
            <a:r>
              <a:rPr lang="en-US" dirty="0" err="1" smtClean="0"/>
              <a:t>Pathogensis</a:t>
            </a:r>
            <a:r>
              <a:rPr lang="en-US" dirty="0" smtClean="0"/>
              <a:t> unclear, multifactorial </a:t>
            </a:r>
          </a:p>
          <a:p>
            <a:pPr lvl="2"/>
            <a:r>
              <a:rPr lang="en-US" dirty="0"/>
              <a:t> vascular endothelial damage, impaired prostacyclin </a:t>
            </a:r>
            <a:r>
              <a:rPr lang="en-US" dirty="0" smtClean="0"/>
              <a:t>production, increased </a:t>
            </a:r>
            <a:r>
              <a:rPr lang="en-US" dirty="0"/>
              <a:t>deposition of fibrin within the vascular bed</a:t>
            </a:r>
            <a:endParaRPr lang="en-US" dirty="0" smtClean="0"/>
          </a:p>
          <a:p>
            <a:pPr lvl="1"/>
            <a:r>
              <a:rPr lang="en-US" dirty="0" smtClean="0"/>
              <a:t>Mild TCP (90-100k) no treatment needed, </a:t>
            </a:r>
            <a:r>
              <a:rPr lang="en-US" dirty="0" err="1" smtClean="0"/>
              <a:t>neuraxial</a:t>
            </a:r>
            <a:r>
              <a:rPr lang="en-US" dirty="0" smtClean="0"/>
              <a:t> ok </a:t>
            </a:r>
          </a:p>
          <a:p>
            <a:pPr lvl="1"/>
            <a:r>
              <a:rPr lang="en-US" dirty="0" smtClean="0"/>
              <a:t>Severe TCP </a:t>
            </a:r>
            <a:r>
              <a:rPr lang="en-US" dirty="0" err="1" smtClean="0"/>
              <a:t>a/w</a:t>
            </a:r>
            <a:r>
              <a:rPr lang="en-US" dirty="0"/>
              <a:t> </a:t>
            </a:r>
            <a:r>
              <a:rPr lang="en-US" dirty="0" smtClean="0"/>
              <a:t>HELLP , may require further investigation , Most severe DIC </a:t>
            </a:r>
          </a:p>
          <a:p>
            <a:r>
              <a:rPr lang="en-US" dirty="0" smtClean="0"/>
              <a:t>Drug induced /HIT </a:t>
            </a:r>
          </a:p>
          <a:p>
            <a:pPr lvl="1"/>
            <a:r>
              <a:rPr lang="en-US" dirty="0" smtClean="0"/>
              <a:t>Rare during pregnancy </a:t>
            </a:r>
          </a:p>
          <a:p>
            <a:pPr marL="971550" lvl="1" indent="-457200"/>
            <a:r>
              <a:rPr lang="en-US" dirty="0"/>
              <a:t>IgG-PF4 antibody complexes binding and activating </a:t>
            </a:r>
            <a:r>
              <a:rPr lang="en-US" dirty="0" smtClean="0"/>
              <a:t>platelet, intense adhesions and release of </a:t>
            </a:r>
            <a:r>
              <a:rPr lang="en-US" dirty="0" err="1" smtClean="0"/>
              <a:t>procoagulants</a:t>
            </a:r>
            <a:r>
              <a:rPr lang="en-US" dirty="0" smtClean="0"/>
              <a:t> into circulation </a:t>
            </a:r>
          </a:p>
          <a:p>
            <a:pPr marL="971550" lvl="1" indent="-457200"/>
            <a:r>
              <a:rPr lang="en-US" dirty="0"/>
              <a:t> decrease in platelets but a paradoxical increase in thrombotic risk due to antibody mediated platelet </a:t>
            </a:r>
            <a:r>
              <a:rPr lang="en-US" dirty="0" smtClean="0"/>
              <a:t>activation</a:t>
            </a:r>
          </a:p>
          <a:p>
            <a:pPr marL="971550" lvl="1" indent="-457200"/>
            <a:r>
              <a:rPr lang="en-US" dirty="0"/>
              <a:t>clinical suspicion of HIT (e.g. a 4T score &gt;3) mandates immediate heparin cessation and switching to a non-heparin anticoagulant, which reduces the risk of thrombosis by over 50</a:t>
            </a:r>
            <a:r>
              <a:rPr lang="en-US" dirty="0" smtClean="0"/>
              <a:t>%</a:t>
            </a:r>
          </a:p>
          <a:p>
            <a:pPr marL="1371600" lvl="2" indent="-457200"/>
            <a:r>
              <a:rPr lang="en-US" dirty="0" err="1"/>
              <a:t>fondaparinux</a:t>
            </a:r>
            <a:r>
              <a:rPr lang="en-US" dirty="0"/>
              <a:t>, </a:t>
            </a:r>
            <a:r>
              <a:rPr lang="en-US" dirty="0" err="1"/>
              <a:t>argatroban</a:t>
            </a:r>
            <a:r>
              <a:rPr lang="en-US" dirty="0"/>
              <a:t>, and </a:t>
            </a:r>
            <a:r>
              <a:rPr lang="en-US" dirty="0" err="1"/>
              <a:t>bivalirudin</a:t>
            </a:r>
            <a:endParaRPr lang="en-US" dirty="0" smtClean="0"/>
          </a:p>
          <a:p>
            <a:pPr lvl="2"/>
            <a:endParaRPr lang="en-US" dirty="0" smtClean="0"/>
          </a:p>
          <a:p>
            <a:pPr lvl="2"/>
            <a:endParaRPr lang="en-US" dirty="0" smtClean="0"/>
          </a:p>
          <a:p>
            <a:pPr lvl="1"/>
            <a:endParaRPr lang="en-US" dirty="0" smtClean="0"/>
          </a:p>
          <a:p>
            <a:pPr lvl="1"/>
            <a:endParaRPr lang="en-US" dirty="0"/>
          </a:p>
        </p:txBody>
      </p:sp>
      <p:sp>
        <p:nvSpPr>
          <p:cNvPr id="4" name="Title 1"/>
          <p:cNvSpPr>
            <a:spLocks noGrp="1"/>
          </p:cNvSpPr>
          <p:nvPr>
            <p:ph type="title"/>
          </p:nvPr>
        </p:nvSpPr>
        <p:spPr>
          <a:xfrm>
            <a:off x="457200" y="-29910"/>
            <a:ext cx="8229600" cy="1143000"/>
          </a:xfrm>
        </p:spPr>
        <p:txBody>
          <a:bodyPr>
            <a:normAutofit/>
          </a:bodyPr>
          <a:lstStyle/>
          <a:p>
            <a:r>
              <a:rPr lang="en-US" sz="3000" dirty="0" smtClean="0"/>
              <a:t>Hematologic: Thrombocytopenia </a:t>
            </a:r>
            <a:endParaRPr lang="en-US" sz="3000" dirty="0"/>
          </a:p>
        </p:txBody>
      </p:sp>
    </p:spTree>
    <p:extLst>
      <p:ext uri="{BB962C8B-B14F-4D97-AF65-F5344CB8AC3E}">
        <p14:creationId xmlns:p14="http://schemas.microsoft.com/office/powerpoint/2010/main" val="334081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10600" cy="5105400"/>
          </a:xfrm>
        </p:spPr>
        <p:txBody>
          <a:bodyPr>
            <a:normAutofit fontScale="70000" lnSpcReduction="20000"/>
          </a:bodyPr>
          <a:lstStyle/>
          <a:p>
            <a:r>
              <a:rPr lang="en-US" dirty="0" smtClean="0"/>
              <a:t>Abnormal activation of coagulation system </a:t>
            </a:r>
            <a:r>
              <a:rPr lang="en-US" dirty="0" smtClean="0"/>
              <a:t>(which leads to) </a:t>
            </a:r>
            <a:endParaRPr lang="en-US" dirty="0" smtClean="0"/>
          </a:p>
          <a:p>
            <a:pPr lvl="1"/>
            <a:r>
              <a:rPr lang="en-US" dirty="0" smtClean="0"/>
              <a:t>Formation of large amounts of thrombin</a:t>
            </a:r>
          </a:p>
          <a:p>
            <a:pPr lvl="1"/>
            <a:r>
              <a:rPr lang="en-US" dirty="0" smtClean="0"/>
              <a:t>Depletion of coagulation factors </a:t>
            </a:r>
          </a:p>
          <a:p>
            <a:pPr lvl="1"/>
            <a:r>
              <a:rPr lang="en-US" dirty="0" smtClean="0"/>
              <a:t>Activation of the fibrinolytic system</a:t>
            </a:r>
          </a:p>
          <a:p>
            <a:pPr lvl="1"/>
            <a:r>
              <a:rPr lang="en-US" dirty="0" smtClean="0"/>
              <a:t>Hemorrhage </a:t>
            </a:r>
          </a:p>
          <a:p>
            <a:r>
              <a:rPr lang="en-US" dirty="0" smtClean="0"/>
              <a:t>Causes in obstetrics </a:t>
            </a:r>
          </a:p>
          <a:p>
            <a:pPr lvl="1"/>
            <a:r>
              <a:rPr lang="en-US" dirty="0" smtClean="0"/>
              <a:t>Preeclampsia, placental abruption, sepsis, retained dead fetus syndrome, AFE , PPH</a:t>
            </a:r>
          </a:p>
          <a:p>
            <a:pPr marL="514350" indent="-457200"/>
            <a:r>
              <a:rPr lang="en-US" dirty="0" smtClean="0"/>
              <a:t>Lab findings </a:t>
            </a:r>
          </a:p>
          <a:p>
            <a:pPr marL="914400" lvl="1" indent="-457200"/>
            <a:r>
              <a:rPr lang="en-US" dirty="0" smtClean="0"/>
              <a:t>TCP, decreased fibrinogen, variable increase in PT, PTT, INR</a:t>
            </a:r>
          </a:p>
          <a:p>
            <a:pPr marL="914400" lvl="1" indent="-457200"/>
            <a:r>
              <a:rPr lang="en-US" dirty="0" err="1" smtClean="0"/>
              <a:t>Ddimer</a:t>
            </a:r>
            <a:r>
              <a:rPr lang="en-US" dirty="0" smtClean="0"/>
              <a:t> </a:t>
            </a:r>
          </a:p>
          <a:p>
            <a:pPr marL="514350" indent="-457200"/>
            <a:r>
              <a:rPr lang="en-US" dirty="0" smtClean="0"/>
              <a:t>Therapeutic goals </a:t>
            </a:r>
          </a:p>
          <a:p>
            <a:pPr marL="914400" lvl="1" indent="-457200"/>
            <a:r>
              <a:rPr lang="en-US" dirty="0" smtClean="0"/>
              <a:t>Treat underlying cause (ex: removal of retained POC) </a:t>
            </a:r>
          </a:p>
          <a:p>
            <a:pPr marL="914400" lvl="1" indent="-457200"/>
            <a:r>
              <a:rPr lang="en-US" dirty="0" smtClean="0"/>
              <a:t>Replace depleted coagulation factors </a:t>
            </a:r>
          </a:p>
          <a:p>
            <a:pPr marL="914400" lvl="1" indent="-457200"/>
            <a:r>
              <a:rPr lang="en-US" dirty="0" smtClean="0"/>
              <a:t>Multisystem support ( vasopressors, mechanical ventilation) </a:t>
            </a:r>
          </a:p>
          <a:p>
            <a:pPr marL="914400" lvl="1" indent="-457200"/>
            <a:endParaRPr lang="en-US" dirty="0" smtClean="0"/>
          </a:p>
          <a:p>
            <a:pPr lvl="1"/>
            <a:endParaRPr lang="en-US" dirty="0" smtClean="0"/>
          </a:p>
          <a:p>
            <a:pPr lvl="1"/>
            <a:endParaRPr lang="en-US" dirty="0"/>
          </a:p>
        </p:txBody>
      </p:sp>
      <p:sp>
        <p:nvSpPr>
          <p:cNvPr id="4" name="Title 1"/>
          <p:cNvSpPr>
            <a:spLocks noGrp="1"/>
          </p:cNvSpPr>
          <p:nvPr>
            <p:ph type="title"/>
          </p:nvPr>
        </p:nvSpPr>
        <p:spPr>
          <a:xfrm>
            <a:off x="457200" y="0"/>
            <a:ext cx="8229600" cy="1143000"/>
          </a:xfrm>
        </p:spPr>
        <p:txBody>
          <a:bodyPr>
            <a:normAutofit/>
          </a:bodyPr>
          <a:lstStyle/>
          <a:p>
            <a:r>
              <a:rPr lang="en-US" sz="3000" dirty="0" smtClean="0"/>
              <a:t>Hematologic: DIC </a:t>
            </a:r>
            <a:endParaRPr lang="en-US" sz="3000" dirty="0"/>
          </a:p>
        </p:txBody>
      </p:sp>
    </p:spTree>
    <p:extLst>
      <p:ext uri="{BB962C8B-B14F-4D97-AF65-F5344CB8AC3E}">
        <p14:creationId xmlns:p14="http://schemas.microsoft.com/office/powerpoint/2010/main" val="616791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HTN : Definitions</a:t>
            </a:r>
            <a:endParaRPr lang="en-US" dirty="0"/>
          </a:p>
        </p:txBody>
      </p:sp>
      <p:sp>
        <p:nvSpPr>
          <p:cNvPr id="3" name="Content Placeholder 2"/>
          <p:cNvSpPr>
            <a:spLocks noGrp="1"/>
          </p:cNvSpPr>
          <p:nvPr>
            <p:ph idx="1"/>
          </p:nvPr>
        </p:nvSpPr>
        <p:spPr>
          <a:xfrm>
            <a:off x="228600" y="1600200"/>
            <a:ext cx="8839200" cy="4525963"/>
          </a:xfrm>
        </p:spPr>
        <p:txBody>
          <a:bodyPr>
            <a:normAutofit fontScale="85000" lnSpcReduction="20000"/>
          </a:bodyPr>
          <a:lstStyle/>
          <a:p>
            <a:r>
              <a:rPr lang="en-US" dirty="0" smtClean="0"/>
              <a:t>Gestational</a:t>
            </a:r>
          </a:p>
          <a:p>
            <a:pPr lvl="1"/>
            <a:r>
              <a:rPr lang="en-US" dirty="0" smtClean="0"/>
              <a:t>BP elevation after 20 weeks of gestation in the absence of proteinuria or other systemic findings</a:t>
            </a:r>
          </a:p>
          <a:p>
            <a:pPr lvl="1"/>
            <a:r>
              <a:rPr lang="en-US" dirty="0" smtClean="0"/>
              <a:t>Resolves by 12 weeks post partum , similar outcomes to normotensive pregnancies </a:t>
            </a:r>
          </a:p>
          <a:p>
            <a:pPr marL="914400" lvl="2" indent="0">
              <a:buNone/>
            </a:pPr>
            <a:endParaRPr lang="en-US" dirty="0" smtClean="0"/>
          </a:p>
          <a:p>
            <a:r>
              <a:rPr lang="en-US" dirty="0" smtClean="0"/>
              <a:t>Chronic HTN </a:t>
            </a:r>
          </a:p>
          <a:p>
            <a:pPr lvl="1"/>
            <a:r>
              <a:rPr lang="en-US" dirty="0" smtClean="0"/>
              <a:t>HTN that predates pregnancy </a:t>
            </a:r>
          </a:p>
          <a:p>
            <a:endParaRPr lang="en-US" dirty="0" smtClean="0"/>
          </a:p>
          <a:p>
            <a:r>
              <a:rPr lang="en-US" dirty="0" smtClean="0"/>
              <a:t>Chronic HTN with superimposed preeclampsia </a:t>
            </a:r>
          </a:p>
          <a:p>
            <a:pPr lvl="1"/>
            <a:r>
              <a:rPr lang="en-US" dirty="0" smtClean="0"/>
              <a:t>Evidence of systemic involvement beyond HTN and proteinuria </a:t>
            </a:r>
          </a:p>
          <a:p>
            <a:pPr lvl="1"/>
            <a:r>
              <a:rPr lang="en-US" dirty="0" smtClean="0"/>
              <a:t>Diagnostic challenge , possibly worse outcomes </a:t>
            </a:r>
          </a:p>
          <a:p>
            <a:pPr marL="914400" lvl="2" indent="0">
              <a:buNone/>
            </a:pPr>
            <a:endParaRPr lang="en-US" dirty="0" smtClean="0"/>
          </a:p>
          <a:p>
            <a:endParaRPr lang="en-US" dirty="0"/>
          </a:p>
        </p:txBody>
      </p:sp>
      <p:sp>
        <p:nvSpPr>
          <p:cNvPr id="4" name="Rectangle 3"/>
          <p:cNvSpPr/>
          <p:nvPr/>
        </p:nvSpPr>
        <p:spPr>
          <a:xfrm>
            <a:off x="1944168" y="6324600"/>
            <a:ext cx="7162800" cy="5334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smtClean="0">
                <a:solidFill>
                  <a:prstClr val="white"/>
                </a:solidFill>
              </a:rPr>
              <a:t>hras</a:t>
            </a:r>
            <a:r>
              <a:rPr lang="en-US" sz="900" dirty="0" err="1" smtClean="0">
                <a:solidFill>
                  <a:prstClr val="black"/>
                </a:solidFill>
              </a:rPr>
              <a:t>Task</a:t>
            </a:r>
            <a:r>
              <a:rPr lang="en-US" sz="900" dirty="0" smtClean="0">
                <a:solidFill>
                  <a:prstClr val="black"/>
                </a:solidFill>
              </a:rPr>
              <a:t> force on HTN in pregnancy </a:t>
            </a:r>
            <a:endParaRPr lang="en-US" sz="900" dirty="0">
              <a:solidFill>
                <a:prstClr val="white"/>
              </a:solidFill>
            </a:endParaRPr>
          </a:p>
        </p:txBody>
      </p:sp>
    </p:spTree>
    <p:extLst>
      <p:ext uri="{BB962C8B-B14F-4D97-AF65-F5344CB8AC3E}">
        <p14:creationId xmlns:p14="http://schemas.microsoft.com/office/powerpoint/2010/main" val="415771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268" y="0"/>
            <a:ext cx="8229600" cy="914400"/>
          </a:xfrm>
        </p:spPr>
        <p:txBody>
          <a:bodyPr/>
          <a:lstStyle/>
          <a:p>
            <a:r>
              <a:rPr lang="en-US" dirty="0" smtClean="0"/>
              <a:t>HTN: </a:t>
            </a:r>
            <a:r>
              <a:rPr lang="en-US" dirty="0" err="1" smtClean="0"/>
              <a:t>preeclamspia</a:t>
            </a:r>
            <a:r>
              <a:rPr lang="en-US" dirty="0" smtClean="0"/>
              <a:t> </a:t>
            </a:r>
            <a:endParaRPr lang="en-US" dirty="0"/>
          </a:p>
        </p:txBody>
      </p:sp>
      <p:sp>
        <p:nvSpPr>
          <p:cNvPr id="3" name="Content Placeholder 2"/>
          <p:cNvSpPr>
            <a:spLocks noGrp="1"/>
          </p:cNvSpPr>
          <p:nvPr>
            <p:ph idx="1"/>
          </p:nvPr>
        </p:nvSpPr>
        <p:spPr>
          <a:xfrm>
            <a:off x="228600" y="990599"/>
            <a:ext cx="8458200" cy="5867401"/>
          </a:xfrm>
        </p:spPr>
        <p:txBody>
          <a:bodyPr>
            <a:normAutofit fontScale="40000" lnSpcReduction="20000"/>
          </a:bodyPr>
          <a:lstStyle/>
          <a:p>
            <a:r>
              <a:rPr lang="en-US" dirty="0" smtClean="0"/>
              <a:t>1–8</a:t>
            </a:r>
            <a:r>
              <a:rPr lang="en-US" dirty="0"/>
              <a:t>% of pregnant women </a:t>
            </a:r>
            <a:r>
              <a:rPr lang="en-US" dirty="0" smtClean="0"/>
              <a:t>(vary </a:t>
            </a:r>
            <a:r>
              <a:rPr lang="en-US" dirty="0"/>
              <a:t>by country) </a:t>
            </a:r>
          </a:p>
          <a:p>
            <a:r>
              <a:rPr lang="en-US" dirty="0" smtClean="0"/>
              <a:t>second </a:t>
            </a:r>
            <a:r>
              <a:rPr lang="en-US" dirty="0"/>
              <a:t>cause of maternal mortality </a:t>
            </a:r>
            <a:r>
              <a:rPr lang="en-US" dirty="0" smtClean="0"/>
              <a:t>worldwide,  </a:t>
            </a:r>
            <a:r>
              <a:rPr lang="en-US" dirty="0"/>
              <a:t>and is one of the five leading causes of maternal mortality in the developed world </a:t>
            </a:r>
            <a:endParaRPr lang="en-US" dirty="0" smtClean="0"/>
          </a:p>
          <a:p>
            <a:r>
              <a:rPr lang="en-US" dirty="0" smtClean="0"/>
              <a:t>Definition :</a:t>
            </a:r>
          </a:p>
          <a:p>
            <a:pPr lvl="1"/>
            <a:r>
              <a:rPr lang="en-US" u="sng" dirty="0" smtClean="0"/>
              <a:t>Preeclampsia without SF: </a:t>
            </a:r>
            <a:r>
              <a:rPr lang="en-US" dirty="0" smtClean="0"/>
              <a:t>&gt; 140/90 at least 4 </a:t>
            </a:r>
            <a:r>
              <a:rPr lang="en-US" dirty="0" err="1" smtClean="0"/>
              <a:t>hrs</a:t>
            </a:r>
            <a:r>
              <a:rPr lang="en-US" dirty="0" smtClean="0"/>
              <a:t> apart in a </a:t>
            </a:r>
            <a:r>
              <a:rPr lang="en-US" dirty="0" err="1" smtClean="0"/>
              <a:t>pt</a:t>
            </a:r>
            <a:r>
              <a:rPr lang="en-US" dirty="0" smtClean="0"/>
              <a:t> with previously </a:t>
            </a:r>
            <a:r>
              <a:rPr lang="en-US" dirty="0" err="1" smtClean="0"/>
              <a:t>nml</a:t>
            </a:r>
            <a:r>
              <a:rPr lang="en-US" dirty="0" smtClean="0"/>
              <a:t> BP after 20 </a:t>
            </a:r>
            <a:r>
              <a:rPr lang="en-US" dirty="0" err="1" smtClean="0"/>
              <a:t>wga</a:t>
            </a:r>
            <a:r>
              <a:rPr lang="en-US" dirty="0" smtClean="0"/>
              <a:t> </a:t>
            </a:r>
            <a:endParaRPr lang="en-US" u="sng" dirty="0"/>
          </a:p>
          <a:p>
            <a:pPr lvl="1"/>
            <a:r>
              <a:rPr lang="en-US" u="sng" dirty="0" smtClean="0"/>
              <a:t>Preeclampsia with SF </a:t>
            </a:r>
            <a:r>
              <a:rPr lang="en-US" dirty="0" smtClean="0"/>
              <a:t>BP criteria : SBP &gt;/160 or DBP &gt;/ 110 at least 4 hours apart after 20 </a:t>
            </a:r>
            <a:r>
              <a:rPr lang="en-US" dirty="0" err="1" smtClean="0"/>
              <a:t>wga</a:t>
            </a:r>
            <a:r>
              <a:rPr lang="en-US" dirty="0" smtClean="0"/>
              <a:t> </a:t>
            </a:r>
          </a:p>
          <a:p>
            <a:pPr lvl="1"/>
            <a:r>
              <a:rPr lang="en-US" dirty="0" smtClean="0"/>
              <a:t>In the absence of proteinuria (300mg/24 </a:t>
            </a:r>
            <a:r>
              <a:rPr lang="en-US" dirty="0" err="1" smtClean="0"/>
              <a:t>hrs</a:t>
            </a:r>
            <a:r>
              <a:rPr lang="en-US" dirty="0" smtClean="0"/>
              <a:t>) </a:t>
            </a:r>
          </a:p>
          <a:p>
            <a:pPr lvl="2"/>
            <a:r>
              <a:rPr lang="en-US" dirty="0" smtClean="0"/>
              <a:t>TCP (&lt;100k) , abnormally elevated liver enzymes/RUQ pain not accounted for by other diagnosis, progressive renal dysfunction (serum </a:t>
            </a:r>
            <a:r>
              <a:rPr lang="en-US" dirty="0" err="1" smtClean="0"/>
              <a:t>creat</a:t>
            </a:r>
            <a:r>
              <a:rPr lang="en-US" dirty="0" smtClean="0"/>
              <a:t> &gt; 1.1 or doubling of baseline in absence of other renal </a:t>
            </a:r>
            <a:r>
              <a:rPr lang="en-US" dirty="0" err="1" smtClean="0"/>
              <a:t>dz</a:t>
            </a:r>
            <a:r>
              <a:rPr lang="en-US" dirty="0" smtClean="0"/>
              <a:t>), </a:t>
            </a:r>
            <a:r>
              <a:rPr lang="en-US" dirty="0" err="1" smtClean="0"/>
              <a:t>pulm</a:t>
            </a:r>
            <a:r>
              <a:rPr lang="en-US" dirty="0" smtClean="0"/>
              <a:t> edema, new cerebral or visual disturbances </a:t>
            </a:r>
          </a:p>
          <a:p>
            <a:pPr lvl="1"/>
            <a:endParaRPr lang="en-US" dirty="0" smtClean="0"/>
          </a:p>
          <a:p>
            <a:r>
              <a:rPr lang="en-US" dirty="0" smtClean="0"/>
              <a:t>Pathophysiology </a:t>
            </a:r>
          </a:p>
          <a:p>
            <a:pPr lvl="1"/>
            <a:r>
              <a:rPr lang="en-US" dirty="0" smtClean="0"/>
              <a:t>normal </a:t>
            </a:r>
            <a:r>
              <a:rPr lang="en-US" dirty="0"/>
              <a:t>pregnancy, the </a:t>
            </a:r>
            <a:r>
              <a:rPr lang="en-US" u="sng" dirty="0"/>
              <a:t>platelet</a:t>
            </a:r>
            <a:r>
              <a:rPr lang="en-US" dirty="0"/>
              <a:t> TXA2 (platelet activator and vasoconstrictor) and </a:t>
            </a:r>
            <a:r>
              <a:rPr lang="en-US" u="sng" dirty="0"/>
              <a:t>endothelial </a:t>
            </a:r>
            <a:r>
              <a:rPr lang="en-US" dirty="0"/>
              <a:t>prostacyclin (platelet inhibitor and vasodilator) balance favors </a:t>
            </a:r>
            <a:r>
              <a:rPr lang="en-US" dirty="0" err="1" smtClean="0"/>
              <a:t>prostacyclins</a:t>
            </a:r>
            <a:endParaRPr lang="en-US" dirty="0" smtClean="0"/>
          </a:p>
          <a:p>
            <a:pPr lvl="1"/>
            <a:r>
              <a:rPr lang="en-US" dirty="0" smtClean="0"/>
              <a:t>equilibrium </a:t>
            </a:r>
            <a:r>
              <a:rPr lang="en-US" dirty="0"/>
              <a:t>regulates platelet aggregation and peripheral </a:t>
            </a:r>
            <a:r>
              <a:rPr lang="en-US" dirty="0" err="1" smtClean="0"/>
              <a:t>vasoreactivity</a:t>
            </a:r>
            <a:r>
              <a:rPr lang="en-US" dirty="0" smtClean="0"/>
              <a:t>: good UP blood flow </a:t>
            </a:r>
          </a:p>
          <a:p>
            <a:pPr lvl="1"/>
            <a:r>
              <a:rPr lang="en-US" dirty="0"/>
              <a:t>Preeclampsia </a:t>
            </a:r>
            <a:r>
              <a:rPr lang="en-US" dirty="0" smtClean="0">
                <a:sym typeface="Wingdings" panose="05000000000000000000" pitchFamily="2" charset="2"/>
              </a:rPr>
              <a:t></a:t>
            </a:r>
            <a:r>
              <a:rPr lang="en-US" dirty="0" smtClean="0"/>
              <a:t>placental </a:t>
            </a:r>
            <a:r>
              <a:rPr lang="en-US" dirty="0"/>
              <a:t>dysfunction </a:t>
            </a:r>
            <a:endParaRPr lang="en-US" dirty="0" smtClean="0"/>
          </a:p>
          <a:p>
            <a:pPr lvl="2"/>
            <a:r>
              <a:rPr lang="en-US" dirty="0"/>
              <a:t>vascular uterine remodeling is </a:t>
            </a:r>
            <a:r>
              <a:rPr lang="en-US" dirty="0" err="1" smtClean="0"/>
              <a:t>altered</a:t>
            </a:r>
            <a:r>
              <a:rPr lang="en-US" dirty="0" err="1" smtClean="0">
                <a:sym typeface="Wingdings" panose="05000000000000000000" pitchFamily="2" charset="2"/>
              </a:rPr>
              <a:t>decreased</a:t>
            </a:r>
            <a:r>
              <a:rPr lang="en-US" dirty="0" smtClean="0">
                <a:sym typeface="Wingdings" panose="05000000000000000000" pitchFamily="2" charset="2"/>
              </a:rPr>
              <a:t> </a:t>
            </a:r>
            <a:r>
              <a:rPr lang="en-US" dirty="0" smtClean="0"/>
              <a:t>maternal </a:t>
            </a:r>
            <a:r>
              <a:rPr lang="en-US" dirty="0"/>
              <a:t>blood supply to the </a:t>
            </a:r>
            <a:r>
              <a:rPr lang="en-US" dirty="0" smtClean="0"/>
              <a:t>placenta</a:t>
            </a:r>
            <a:r>
              <a:rPr lang="en-US" dirty="0" smtClean="0">
                <a:sym typeface="Wingdings" panose="05000000000000000000" pitchFamily="2" charset="2"/>
              </a:rPr>
              <a:t> hypoxia</a:t>
            </a:r>
          </a:p>
          <a:p>
            <a:pPr lvl="2"/>
            <a:r>
              <a:rPr lang="en-US" dirty="0" smtClean="0">
                <a:sym typeface="Wingdings" panose="05000000000000000000" pitchFamily="2" charset="2"/>
              </a:rPr>
              <a:t>Placental </a:t>
            </a:r>
            <a:r>
              <a:rPr lang="en-US" dirty="0" err="1" smtClean="0">
                <a:sym typeface="Wingdings" panose="05000000000000000000" pitchFamily="2" charset="2"/>
              </a:rPr>
              <a:t>hypoxia+oxidative</a:t>
            </a:r>
            <a:r>
              <a:rPr lang="en-US" dirty="0" smtClean="0">
                <a:sym typeface="Wingdings" panose="05000000000000000000" pitchFamily="2" charset="2"/>
              </a:rPr>
              <a:t> stress release of inflammatory mediators into maternal circulation </a:t>
            </a:r>
          </a:p>
          <a:p>
            <a:pPr lvl="2"/>
            <a:r>
              <a:rPr lang="en-US" dirty="0" smtClean="0">
                <a:sym typeface="Wingdings" panose="05000000000000000000" pitchFamily="2" charset="2"/>
              </a:rPr>
              <a:t>Inflammatory mediators </a:t>
            </a:r>
            <a:r>
              <a:rPr lang="en-US" dirty="0"/>
              <a:t>peroxidation of </a:t>
            </a:r>
            <a:r>
              <a:rPr lang="en-US" dirty="0" smtClean="0"/>
              <a:t>lipids</a:t>
            </a:r>
            <a:r>
              <a:rPr lang="en-US" dirty="0" smtClean="0">
                <a:sym typeface="Wingdings" panose="05000000000000000000" pitchFamily="2" charset="2"/>
              </a:rPr>
              <a:t> </a:t>
            </a:r>
            <a:r>
              <a:rPr lang="en-US" dirty="0" smtClean="0"/>
              <a:t>activates </a:t>
            </a:r>
            <a:r>
              <a:rPr lang="en-US" dirty="0"/>
              <a:t>COX and inhibits prostacyclin </a:t>
            </a:r>
            <a:r>
              <a:rPr lang="en-US" dirty="0" smtClean="0"/>
              <a:t>synthase</a:t>
            </a:r>
          </a:p>
          <a:p>
            <a:pPr lvl="2"/>
            <a:r>
              <a:rPr lang="en-US" dirty="0"/>
              <a:t>imbalance in the TXA2/prostacyclin </a:t>
            </a:r>
            <a:r>
              <a:rPr lang="en-US" dirty="0" smtClean="0">
                <a:sym typeface="Wingdings" panose="05000000000000000000" pitchFamily="2" charset="2"/>
              </a:rPr>
              <a:t> favors systemic vasoconstriction  more placental hypoxia </a:t>
            </a:r>
            <a:endParaRPr lang="en-US" b="1" dirty="0" smtClean="0">
              <a:sym typeface="Wingdings" panose="05000000000000000000" pitchFamily="2" charset="2"/>
            </a:endParaRPr>
          </a:p>
          <a:p>
            <a:pPr lvl="2"/>
            <a:r>
              <a:rPr lang="en-US" dirty="0" smtClean="0">
                <a:sym typeface="Wingdings" panose="05000000000000000000" pitchFamily="2" charset="2"/>
              </a:rPr>
              <a:t>Generalized endothelial dysfunction and clinical manifestation of the disease </a:t>
            </a:r>
            <a:endParaRPr lang="en-US" dirty="0" smtClean="0"/>
          </a:p>
          <a:p>
            <a:pPr lvl="1"/>
            <a:endParaRPr lang="en-US" dirty="0"/>
          </a:p>
          <a:p>
            <a:r>
              <a:rPr lang="en-US" dirty="0" smtClean="0"/>
              <a:t>Anesthetic considerations / management </a:t>
            </a:r>
          </a:p>
          <a:p>
            <a:pPr lvl="1"/>
            <a:r>
              <a:rPr lang="en-US" b="1" dirty="0" smtClean="0"/>
              <a:t>HTN management </a:t>
            </a:r>
          </a:p>
          <a:p>
            <a:pPr lvl="1"/>
            <a:r>
              <a:rPr lang="en-US" dirty="0" smtClean="0"/>
              <a:t>ACOG committee </a:t>
            </a:r>
            <a:r>
              <a:rPr lang="en-US" dirty="0" err="1" smtClean="0"/>
              <a:t>opinoin</a:t>
            </a:r>
            <a:r>
              <a:rPr lang="en-US" dirty="0"/>
              <a:t> # </a:t>
            </a:r>
            <a:r>
              <a:rPr lang="en-US" dirty="0" smtClean="0"/>
              <a:t>692 </a:t>
            </a:r>
            <a:r>
              <a:rPr lang="en-US" u="sng" dirty="0" smtClean="0"/>
              <a:t>re HTN emergency during pregnancy </a:t>
            </a:r>
            <a:r>
              <a:rPr lang="en-US" dirty="0"/>
              <a:t>: Treatment with first-line agents should be expeditious and occur as soon as possible within 30–60 minutes of confirmed severe hypertension (blood pressure greater than 160/110 mm Hg and persistent for 15 minutes) to </a:t>
            </a:r>
            <a:r>
              <a:rPr lang="en-US" u="sng" dirty="0"/>
              <a:t>reduce the risk of maternal stroke </a:t>
            </a:r>
            <a:endParaRPr lang="en-US" u="sng" dirty="0" smtClean="0"/>
          </a:p>
          <a:p>
            <a:pPr lvl="1"/>
            <a:r>
              <a:rPr lang="en-US" dirty="0" smtClean="0"/>
              <a:t>1</a:t>
            </a:r>
            <a:r>
              <a:rPr lang="en-US" baseline="30000" dirty="0" smtClean="0"/>
              <a:t>st</a:t>
            </a:r>
            <a:r>
              <a:rPr lang="en-US" dirty="0" smtClean="0"/>
              <a:t> line treatments </a:t>
            </a:r>
          </a:p>
          <a:p>
            <a:pPr lvl="2"/>
            <a:r>
              <a:rPr lang="en-US" dirty="0" smtClean="0"/>
              <a:t>No IV , PO </a:t>
            </a:r>
            <a:r>
              <a:rPr lang="en-US" dirty="0" err="1" smtClean="0"/>
              <a:t>nifedipine</a:t>
            </a:r>
            <a:r>
              <a:rPr lang="en-US" dirty="0" smtClean="0"/>
              <a:t> 10mg then 20 mg </a:t>
            </a:r>
          </a:p>
          <a:p>
            <a:pPr lvl="2"/>
            <a:r>
              <a:rPr lang="en-US" dirty="0" smtClean="0"/>
              <a:t>IV: </a:t>
            </a:r>
            <a:r>
              <a:rPr lang="en-US" dirty="0" err="1" smtClean="0"/>
              <a:t>Labetolol</a:t>
            </a:r>
            <a:r>
              <a:rPr lang="en-US" dirty="0" smtClean="0"/>
              <a:t> (20mg, 40, 80mg) Hydralazine (5 or 10mg, then 10, then 20mg) . If </a:t>
            </a:r>
            <a:r>
              <a:rPr lang="en-US" dirty="0" err="1" smtClean="0"/>
              <a:t>tx</a:t>
            </a:r>
            <a:r>
              <a:rPr lang="en-US" dirty="0" smtClean="0"/>
              <a:t> resistant , consult MFM, IM, anesthesia ) </a:t>
            </a:r>
          </a:p>
          <a:p>
            <a:pPr lvl="1"/>
            <a:r>
              <a:rPr lang="en-US" b="1" dirty="0" err="1" smtClean="0"/>
              <a:t>Ecclampsia</a:t>
            </a:r>
            <a:r>
              <a:rPr lang="en-US" b="1" dirty="0" smtClean="0"/>
              <a:t> </a:t>
            </a:r>
          </a:p>
          <a:p>
            <a:pPr lvl="2"/>
            <a:r>
              <a:rPr lang="en-US" dirty="0"/>
              <a:t>convulsions with or without coma unrelated to other cerebral conditions during pregnancy </a:t>
            </a:r>
            <a:r>
              <a:rPr lang="en-US" dirty="0" smtClean="0"/>
              <a:t>, w/ </a:t>
            </a:r>
            <a:r>
              <a:rPr lang="en-US" dirty="0" err="1" smtClean="0"/>
              <a:t>si</a:t>
            </a:r>
            <a:r>
              <a:rPr lang="en-US" dirty="0" smtClean="0"/>
              <a:t>/</a:t>
            </a:r>
            <a:r>
              <a:rPr lang="en-US" dirty="0" err="1" smtClean="0"/>
              <a:t>sx</a:t>
            </a:r>
            <a:r>
              <a:rPr lang="en-US" dirty="0" smtClean="0"/>
              <a:t> preeclampsia </a:t>
            </a:r>
          </a:p>
          <a:p>
            <a:pPr lvl="2"/>
            <a:r>
              <a:rPr lang="en-US" dirty="0"/>
              <a:t>1) support of cardiorespiratory functions; 2) prevention of recurrent seizures; 3) correction of maternal hypoxemia and </a:t>
            </a:r>
            <a:r>
              <a:rPr lang="en-US" dirty="0" err="1"/>
              <a:t>acidemia</a:t>
            </a:r>
            <a:r>
              <a:rPr lang="en-US" dirty="0"/>
              <a:t>; 4) control of severe hypertension  </a:t>
            </a:r>
            <a:r>
              <a:rPr lang="en-US" dirty="0" smtClean="0"/>
              <a:t>and </a:t>
            </a:r>
            <a:r>
              <a:rPr lang="en-US" dirty="0"/>
              <a:t>5) initiation of the planning process for a timely birth. </a:t>
            </a:r>
            <a:endParaRPr lang="en-US" dirty="0" smtClean="0"/>
          </a:p>
          <a:p>
            <a:pPr marL="514350" lvl="1" indent="0">
              <a:buNone/>
            </a:pPr>
            <a:endParaRPr lang="en-US" dirty="0"/>
          </a:p>
        </p:txBody>
      </p:sp>
    </p:spTree>
    <p:extLst>
      <p:ext uri="{BB962C8B-B14F-4D97-AF65-F5344CB8AC3E}">
        <p14:creationId xmlns:p14="http://schemas.microsoft.com/office/powerpoint/2010/main" val="3561008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HTN </a:t>
            </a:r>
            <a:endParaRPr lang="en-US" dirty="0"/>
          </a:p>
        </p:txBody>
      </p:sp>
      <p:sp>
        <p:nvSpPr>
          <p:cNvPr id="3" name="Content Placeholder 2"/>
          <p:cNvSpPr>
            <a:spLocks noGrp="1"/>
          </p:cNvSpPr>
          <p:nvPr>
            <p:ph idx="1"/>
          </p:nvPr>
        </p:nvSpPr>
        <p:spPr>
          <a:xfrm>
            <a:off x="152400" y="1066800"/>
            <a:ext cx="8763000" cy="5059363"/>
          </a:xfrm>
        </p:spPr>
        <p:txBody>
          <a:bodyPr>
            <a:normAutofit fontScale="92500"/>
          </a:bodyPr>
          <a:lstStyle/>
          <a:p>
            <a:r>
              <a:rPr lang="en-US" sz="1700" dirty="0" smtClean="0"/>
              <a:t>HTN Bundle: </a:t>
            </a:r>
          </a:p>
          <a:p>
            <a:pPr lvl="1"/>
            <a:r>
              <a:rPr lang="en-US" sz="1700" dirty="0"/>
              <a:t>patient safety bundle is a </a:t>
            </a:r>
            <a:r>
              <a:rPr lang="en-US" sz="1700" u="sng" dirty="0"/>
              <a:t>set of evidence-based guidelines</a:t>
            </a:r>
            <a:r>
              <a:rPr lang="en-US" sz="1700" dirty="0"/>
              <a:t>, to be </a:t>
            </a:r>
            <a:r>
              <a:rPr lang="en-US" sz="1700" u="sng" dirty="0"/>
              <a:t>adapted</a:t>
            </a:r>
            <a:r>
              <a:rPr lang="en-US" sz="1700" dirty="0"/>
              <a:t> for local circumstances, to optimally manage a medical condition and thus improve patient </a:t>
            </a:r>
            <a:r>
              <a:rPr lang="en-US" sz="1700" dirty="0" smtClean="0"/>
              <a:t>outcomes</a:t>
            </a:r>
          </a:p>
          <a:p>
            <a:pPr lvl="1"/>
            <a:r>
              <a:rPr lang="en-US" sz="1700" dirty="0"/>
              <a:t>reduce the maternal morbidity associated with severe hypertension during pregnancy and the postpartum </a:t>
            </a:r>
            <a:r>
              <a:rPr lang="en-US" sz="1700" dirty="0" smtClean="0"/>
              <a:t>period</a:t>
            </a:r>
          </a:p>
          <a:p>
            <a:pPr lvl="2"/>
            <a:r>
              <a:rPr lang="en-US" sz="1300" dirty="0" smtClean="0"/>
              <a:t>READINESS, RECOGNITION AND PREVENTION, RESPONSE , REPORTING AND SYSTEMS LEARNING </a:t>
            </a:r>
          </a:p>
          <a:p>
            <a:pPr lvl="2"/>
            <a:r>
              <a:rPr lang="en-US" sz="1300" dirty="0" smtClean="0"/>
              <a:t>Ex: institutional adoption of “warning criteria”, protocols, sim, standardized medication box </a:t>
            </a:r>
            <a:r>
              <a:rPr lang="en-US" sz="1300" dirty="0" err="1" smtClean="0"/>
              <a:t>tx</a:t>
            </a:r>
            <a:r>
              <a:rPr lang="en-US" sz="1300" dirty="0" smtClean="0"/>
              <a:t> HTN mag toxicity</a:t>
            </a:r>
            <a:endParaRPr lang="en-US" sz="1300" dirty="0"/>
          </a:p>
          <a:p>
            <a:r>
              <a:rPr lang="en-US" sz="1700" dirty="0"/>
              <a:t>ASA prophylaxis : </a:t>
            </a:r>
          </a:p>
          <a:p>
            <a:pPr lvl="1"/>
            <a:r>
              <a:rPr lang="en-US" sz="1700" dirty="0"/>
              <a:t>Proposed mechanism: Aspirin inhibits TXA2 production by </a:t>
            </a:r>
            <a:r>
              <a:rPr lang="en-US" sz="1700" u="sng" dirty="0"/>
              <a:t>platelets</a:t>
            </a:r>
            <a:r>
              <a:rPr lang="en-US" sz="1700" dirty="0"/>
              <a:t> and so increases the prostacyclin(vasodilator) /TXA2 ratio and reduces platelet aggregation</a:t>
            </a:r>
          </a:p>
          <a:p>
            <a:pPr lvl="1"/>
            <a:r>
              <a:rPr lang="en-US" sz="1700" b="1" dirty="0"/>
              <a:t>Systematic Review for the U.S. Preventive Services Task Force 2014 </a:t>
            </a:r>
          </a:p>
          <a:p>
            <a:pPr lvl="2"/>
            <a:r>
              <a:rPr lang="en-US" sz="1700" dirty="0"/>
              <a:t>likely benefit of low-dose aspirin for the prevention of preeclampsia and perinatal morbidity (IUGR, pre-term delivery) in women at high risk for development in preeclampsia.  75 mg/day to 150 mg/day. </a:t>
            </a:r>
          </a:p>
          <a:p>
            <a:pPr lvl="2"/>
            <a:r>
              <a:rPr lang="en-US" sz="1700" dirty="0"/>
              <a:t>confounding influences of smoking, body weight, and aspirin dosage, compliance with ASA in study arm</a:t>
            </a:r>
          </a:p>
          <a:p>
            <a:pPr lvl="2"/>
            <a:r>
              <a:rPr lang="en-US" sz="1700" dirty="0"/>
              <a:t>Screening modalities, target population, and aspirin dosage, timing (when to initiate) are still a matter of debate </a:t>
            </a:r>
          </a:p>
          <a:p>
            <a:endParaRPr lang="en-US" dirty="0"/>
          </a:p>
        </p:txBody>
      </p:sp>
      <p:sp>
        <p:nvSpPr>
          <p:cNvPr id="4" name="TextBox 3"/>
          <p:cNvSpPr txBox="1"/>
          <p:nvPr/>
        </p:nvSpPr>
        <p:spPr>
          <a:xfrm>
            <a:off x="37032" y="6211669"/>
            <a:ext cx="9106968" cy="646331"/>
          </a:xfrm>
          <a:prstGeom prst="rect">
            <a:avLst/>
          </a:prstGeom>
          <a:noFill/>
        </p:spPr>
        <p:txBody>
          <a:bodyPr wrap="square" rtlCol="0">
            <a:spAutoFit/>
          </a:bodyPr>
          <a:lstStyle/>
          <a:p>
            <a:r>
              <a:rPr lang="en-US" sz="900" dirty="0">
                <a:solidFill>
                  <a:prstClr val="black"/>
                </a:solidFill>
              </a:rPr>
              <a:t>Henderson </a:t>
            </a:r>
            <a:r>
              <a:rPr lang="en-US" sz="900" dirty="0" smtClean="0">
                <a:solidFill>
                  <a:prstClr val="black"/>
                </a:solidFill>
              </a:rPr>
              <a:t>JT</a:t>
            </a:r>
            <a:r>
              <a:rPr lang="en-US" sz="900" dirty="0">
                <a:solidFill>
                  <a:prstClr val="black"/>
                </a:solidFill>
              </a:rPr>
              <a:t>. </a:t>
            </a:r>
            <a:r>
              <a:rPr lang="en-US" sz="900" b="1" dirty="0">
                <a:solidFill>
                  <a:prstClr val="black"/>
                </a:solidFill>
              </a:rPr>
              <a:t>Low-Dose Aspirin for the Prevention of Morbidity and Mortality From Preeclampsia: A Systematic Evidence Review for the U.S. Preventive Services Task Force. </a:t>
            </a:r>
            <a:r>
              <a:rPr lang="en-US" sz="900" dirty="0">
                <a:solidFill>
                  <a:prstClr val="black"/>
                </a:solidFill>
              </a:rPr>
              <a:t>Rockville (MD): Agency for Healthcare Research and Quality (US); 2014 Apr. Report No.: 14-05207-EF-1</a:t>
            </a:r>
            <a:r>
              <a:rPr lang="en-US" sz="900" dirty="0" smtClean="0">
                <a:solidFill>
                  <a:prstClr val="black"/>
                </a:solidFill>
              </a:rPr>
              <a:t>.</a:t>
            </a:r>
          </a:p>
          <a:p>
            <a:r>
              <a:rPr lang="en-US" sz="900" dirty="0" err="1" smtClean="0">
                <a:solidFill>
                  <a:prstClr val="black"/>
                </a:solidFill>
              </a:rPr>
              <a:t>Atallah</a:t>
            </a:r>
            <a:r>
              <a:rPr lang="en-US" sz="900" dirty="0" smtClean="0">
                <a:solidFill>
                  <a:prstClr val="black"/>
                </a:solidFill>
              </a:rPr>
              <a:t> A</a:t>
            </a:r>
            <a:r>
              <a:rPr lang="en-US" sz="900" dirty="0">
                <a:solidFill>
                  <a:prstClr val="black"/>
                </a:solidFill>
              </a:rPr>
              <a:t>. </a:t>
            </a:r>
            <a:r>
              <a:rPr lang="en-US" sz="900" b="1" dirty="0">
                <a:solidFill>
                  <a:prstClr val="black"/>
                </a:solidFill>
              </a:rPr>
              <a:t>Aspirin for Prevention of </a:t>
            </a:r>
            <a:r>
              <a:rPr lang="en-US" sz="900" b="1" dirty="0" smtClean="0">
                <a:solidFill>
                  <a:prstClr val="black"/>
                </a:solidFill>
              </a:rPr>
              <a:t>Preeclampsia</a:t>
            </a:r>
            <a:r>
              <a:rPr lang="en-US" sz="900" dirty="0">
                <a:solidFill>
                  <a:prstClr val="black"/>
                </a:solidFill>
              </a:rPr>
              <a:t>. Drugs. 2017 Nov;77(17):1819-1831 </a:t>
            </a:r>
            <a:endParaRPr lang="en-US" sz="900" dirty="0" smtClean="0">
              <a:solidFill>
                <a:prstClr val="black"/>
              </a:solidFill>
            </a:endParaRPr>
          </a:p>
          <a:p>
            <a:r>
              <a:rPr lang="en-US" sz="900" dirty="0" smtClean="0">
                <a:solidFill>
                  <a:prstClr val="black"/>
                </a:solidFill>
              </a:rPr>
              <a:t>Bernstein PS. </a:t>
            </a:r>
            <a:r>
              <a:rPr lang="en-US" sz="900" b="1" dirty="0">
                <a:solidFill>
                  <a:prstClr val="black"/>
                </a:solidFill>
              </a:rPr>
              <a:t>National Partnership for Maternal Safety: Consensus Bundle on Severe Hypertension During Pregnancy and the Postpartum </a:t>
            </a:r>
            <a:r>
              <a:rPr lang="en-US" sz="900" b="1" dirty="0" smtClean="0">
                <a:solidFill>
                  <a:prstClr val="black"/>
                </a:solidFill>
              </a:rPr>
              <a:t>Period</a:t>
            </a:r>
            <a:r>
              <a:rPr lang="en-US" sz="900" b="1" dirty="0">
                <a:solidFill>
                  <a:prstClr val="black"/>
                </a:solidFill>
              </a:rPr>
              <a:t>. </a:t>
            </a:r>
            <a:r>
              <a:rPr lang="en-US" sz="900" dirty="0" err="1">
                <a:solidFill>
                  <a:prstClr val="black"/>
                </a:solidFill>
              </a:rPr>
              <a:t>Obstet</a:t>
            </a:r>
            <a:r>
              <a:rPr lang="en-US" sz="900" dirty="0">
                <a:solidFill>
                  <a:prstClr val="black"/>
                </a:solidFill>
              </a:rPr>
              <a:t> Gynecol. 2017 Aug;130(2):347-357</a:t>
            </a:r>
          </a:p>
        </p:txBody>
      </p:sp>
    </p:spTree>
    <p:extLst>
      <p:ext uri="{BB962C8B-B14F-4D97-AF65-F5344CB8AC3E}">
        <p14:creationId xmlns:p14="http://schemas.microsoft.com/office/powerpoint/2010/main" val="1573664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Neurologic: MS </a:t>
            </a:r>
            <a:endParaRPr lang="en-US" dirty="0"/>
          </a:p>
        </p:txBody>
      </p:sp>
      <p:sp>
        <p:nvSpPr>
          <p:cNvPr id="3" name="Content Placeholder 2"/>
          <p:cNvSpPr>
            <a:spLocks noGrp="1"/>
          </p:cNvSpPr>
          <p:nvPr>
            <p:ph idx="1"/>
          </p:nvPr>
        </p:nvSpPr>
        <p:spPr>
          <a:xfrm>
            <a:off x="152400" y="1295400"/>
            <a:ext cx="8686800" cy="5013325"/>
          </a:xfrm>
        </p:spPr>
        <p:txBody>
          <a:bodyPr>
            <a:normAutofit fontScale="55000" lnSpcReduction="20000"/>
          </a:bodyPr>
          <a:lstStyle/>
          <a:p>
            <a:r>
              <a:rPr lang="en-US" dirty="0" smtClean="0"/>
              <a:t>2/3 pts with MS are women of child bearing age </a:t>
            </a:r>
          </a:p>
          <a:p>
            <a:pPr lvl="1"/>
            <a:r>
              <a:rPr lang="en-US" dirty="0"/>
              <a:t>progressive degenerative disease involving the myelin sheath of neurons in the </a:t>
            </a:r>
            <a:r>
              <a:rPr lang="en-US" dirty="0" smtClean="0"/>
              <a:t>CNS (immune mediated) </a:t>
            </a:r>
          </a:p>
          <a:p>
            <a:pPr lvl="1"/>
            <a:r>
              <a:rPr lang="en-US" dirty="0" smtClean="0"/>
              <a:t>Downregulation of the immune system during pregnancy</a:t>
            </a:r>
            <a:r>
              <a:rPr lang="en-US" dirty="0" smtClean="0">
                <a:sym typeface="Wingdings" panose="05000000000000000000" pitchFamily="2" charset="2"/>
              </a:rPr>
              <a:t> protective effect </a:t>
            </a:r>
            <a:endParaRPr lang="en-US" dirty="0" smtClean="0"/>
          </a:p>
          <a:p>
            <a:pPr lvl="1"/>
            <a:r>
              <a:rPr lang="en-US" dirty="0" smtClean="0"/>
              <a:t>Important concerns </a:t>
            </a:r>
          </a:p>
          <a:p>
            <a:pPr lvl="2"/>
            <a:r>
              <a:rPr lang="en-US" dirty="0" smtClean="0"/>
              <a:t>Impact of pregnancy on the disease course ?</a:t>
            </a:r>
          </a:p>
          <a:p>
            <a:pPr lvl="2"/>
            <a:r>
              <a:rPr lang="en-US" dirty="0" smtClean="0"/>
              <a:t>Safety of immune modulating therapies during pregnancy ?</a:t>
            </a:r>
          </a:p>
          <a:p>
            <a:pPr lvl="2"/>
            <a:r>
              <a:rPr lang="en-US" dirty="0" smtClean="0"/>
              <a:t>Safety of perinatal procedures (spinal or epidural techniques for analgesia or CD?) </a:t>
            </a:r>
          </a:p>
          <a:p>
            <a:pPr lvl="1"/>
            <a:r>
              <a:rPr lang="en-US" dirty="0" smtClean="0"/>
              <a:t>Can you use spinal anesthetic or epidural anesthetic for </a:t>
            </a:r>
            <a:r>
              <a:rPr lang="en-US" dirty="0" err="1" smtClean="0"/>
              <a:t>parturients</a:t>
            </a:r>
            <a:r>
              <a:rPr lang="en-US" dirty="0" smtClean="0"/>
              <a:t> with MS?</a:t>
            </a:r>
          </a:p>
          <a:p>
            <a:pPr lvl="2"/>
            <a:r>
              <a:rPr lang="en-US" dirty="0" smtClean="0"/>
              <a:t>Yes , </a:t>
            </a:r>
            <a:r>
              <a:rPr lang="en-US" i="1" dirty="0" smtClean="0"/>
              <a:t>generally</a:t>
            </a:r>
            <a:r>
              <a:rPr lang="en-US" dirty="0" smtClean="0"/>
              <a:t> considered safe </a:t>
            </a:r>
          </a:p>
          <a:p>
            <a:pPr lvl="2"/>
            <a:r>
              <a:rPr lang="en-US" dirty="0" smtClean="0"/>
              <a:t>Contemporary low dose epidural analgesia probably doesn’t worsen disease/relapse </a:t>
            </a:r>
          </a:p>
          <a:p>
            <a:pPr lvl="2"/>
            <a:r>
              <a:rPr lang="en-US" dirty="0" smtClean="0"/>
              <a:t>Older studies that suggest that spinal anesthesia exacerbates disease (results are not reproducible) </a:t>
            </a:r>
          </a:p>
          <a:p>
            <a:pPr lvl="2"/>
            <a:endParaRPr lang="en-US" dirty="0" smtClean="0"/>
          </a:p>
          <a:p>
            <a:pPr lvl="1"/>
            <a:r>
              <a:rPr lang="en-US" dirty="0" smtClean="0"/>
              <a:t>What is going to be associated with </a:t>
            </a:r>
            <a:r>
              <a:rPr lang="en-US" dirty="0" err="1" smtClean="0"/>
              <a:t>replapse</a:t>
            </a:r>
            <a:r>
              <a:rPr lang="en-US" dirty="0" smtClean="0"/>
              <a:t> /worsening of disease during the </a:t>
            </a:r>
            <a:r>
              <a:rPr lang="en-US" dirty="0" err="1" smtClean="0"/>
              <a:t>peripartum</a:t>
            </a:r>
            <a:r>
              <a:rPr lang="en-US" dirty="0" smtClean="0"/>
              <a:t> period ?</a:t>
            </a:r>
          </a:p>
          <a:p>
            <a:pPr lvl="2"/>
            <a:r>
              <a:rPr lang="en-US" dirty="0" smtClean="0"/>
              <a:t>Higher disease burden/disability at or before conception </a:t>
            </a:r>
          </a:p>
          <a:p>
            <a:pPr lvl="2"/>
            <a:r>
              <a:rPr lang="en-US" dirty="0" smtClean="0"/>
              <a:t>Higher disease burden in the year before pregnancy </a:t>
            </a:r>
          </a:p>
          <a:p>
            <a:pPr lvl="1"/>
            <a:r>
              <a:rPr lang="en-US" dirty="0" smtClean="0"/>
              <a:t>Practical advice </a:t>
            </a:r>
          </a:p>
          <a:p>
            <a:pPr lvl="2"/>
            <a:r>
              <a:rPr lang="en-US" dirty="0" smtClean="0"/>
              <a:t>Take a thorough history of pts disease course </a:t>
            </a:r>
          </a:p>
          <a:p>
            <a:pPr lvl="2"/>
            <a:r>
              <a:rPr lang="en-US" dirty="0" smtClean="0"/>
              <a:t>Thorough physical exam and document findings before any procedures </a:t>
            </a:r>
          </a:p>
          <a:p>
            <a:pPr lvl="2"/>
            <a:r>
              <a:rPr lang="en-US" dirty="0" smtClean="0"/>
              <a:t>Offer alternative analgesic options (nitrous, remifentanil, doula, </a:t>
            </a:r>
            <a:r>
              <a:rPr lang="en-US" dirty="0" err="1" smtClean="0"/>
              <a:t>ect</a:t>
            </a:r>
            <a:r>
              <a:rPr lang="en-US" dirty="0" smtClean="0"/>
              <a:t>) </a:t>
            </a:r>
          </a:p>
          <a:p>
            <a:pPr lvl="2"/>
            <a:r>
              <a:rPr lang="en-US" dirty="0" smtClean="0"/>
              <a:t>Make sure to take the time to answer any questions before hand </a:t>
            </a:r>
          </a:p>
          <a:p>
            <a:pPr lvl="2"/>
            <a:r>
              <a:rPr lang="en-US" dirty="0" smtClean="0"/>
              <a:t>Spinal or GA , consider spinal </a:t>
            </a:r>
          </a:p>
        </p:txBody>
      </p:sp>
      <p:sp>
        <p:nvSpPr>
          <p:cNvPr id="4" name="TextBox 3"/>
          <p:cNvSpPr txBox="1"/>
          <p:nvPr/>
        </p:nvSpPr>
        <p:spPr>
          <a:xfrm>
            <a:off x="3276600" y="6457890"/>
            <a:ext cx="6019800" cy="400110"/>
          </a:xfrm>
          <a:prstGeom prst="rect">
            <a:avLst/>
          </a:prstGeom>
          <a:noFill/>
        </p:spPr>
        <p:txBody>
          <a:bodyPr wrap="square" rtlCol="0">
            <a:spAutoFit/>
          </a:bodyPr>
          <a:lstStyle/>
          <a:p>
            <a:r>
              <a:rPr lang="en-US" sz="1000" dirty="0"/>
              <a:t>Baird SM1, Dalton J</a:t>
            </a:r>
            <a:r>
              <a:rPr lang="en-US" sz="1000" dirty="0" smtClean="0"/>
              <a:t>. </a:t>
            </a:r>
            <a:r>
              <a:rPr lang="en-US" sz="1000" b="1" dirty="0"/>
              <a:t>Multiple sclerosis in </a:t>
            </a:r>
            <a:r>
              <a:rPr lang="en-US" sz="1000" b="1" dirty="0" smtClean="0"/>
              <a:t>pregnancy. </a:t>
            </a:r>
            <a:r>
              <a:rPr lang="sv-SE" sz="1000" b="1" dirty="0"/>
              <a:t>J Perinat Neonatal Nurs. 2013 Jul-Sep;27(3):232-41</a:t>
            </a:r>
            <a:endParaRPr lang="en-US" sz="1000" b="1" dirty="0"/>
          </a:p>
          <a:p>
            <a:endParaRPr lang="en-US" sz="1000" dirty="0"/>
          </a:p>
        </p:txBody>
      </p:sp>
    </p:spTree>
    <p:extLst>
      <p:ext uri="{BB962C8B-B14F-4D97-AF65-F5344CB8AC3E}">
        <p14:creationId xmlns:p14="http://schemas.microsoft.com/office/powerpoint/2010/main" val="2718203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2685</Words>
  <Application>Microsoft Office PowerPoint</Application>
  <PresentationFormat>On-screen Show (4:3)</PresentationFormat>
  <Paragraphs>276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Problems During Pregnancy and Delivery  Part Two </vt:lpstr>
      <vt:lpstr>Hematologic: Sickle cell anemia </vt:lpstr>
      <vt:lpstr>Hematologic: Sickle cell anemia </vt:lpstr>
      <vt:lpstr>Hematologic: Thrombocytopenia </vt:lpstr>
      <vt:lpstr>Hematologic: DIC </vt:lpstr>
      <vt:lpstr>HTN : Definitions</vt:lpstr>
      <vt:lpstr>HTN: preeclamspia </vt:lpstr>
      <vt:lpstr>HTN </vt:lpstr>
      <vt:lpstr>Neurologic: MS </vt:lpstr>
      <vt:lpstr>Neurologic: Neurofibromatosis Type 1  </vt:lpstr>
      <vt:lpstr>Neuro: Idiopathic Intracranial Hypertension</vt:lpstr>
      <vt:lpstr>Respiratory : asthma </vt:lpstr>
      <vt:lpstr>Renal </vt:lpstr>
      <vt:lpstr>Renal disease </vt:lpstr>
      <vt:lpstr>HIV</vt:lpstr>
    </vt:vector>
  </TitlesOfParts>
  <Company>University of Illinois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Galvan, Jacqueline</dc:creator>
  <cp:lastModifiedBy>Galvan, Jacqueline</cp:lastModifiedBy>
  <cp:revision>34</cp:revision>
  <dcterms:created xsi:type="dcterms:W3CDTF">2017-11-22T02:14:20Z</dcterms:created>
  <dcterms:modified xsi:type="dcterms:W3CDTF">2017-12-08T14:08:56Z</dcterms:modified>
</cp:coreProperties>
</file>