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9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2250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68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8633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10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55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3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6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6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16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9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3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0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1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9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4939-A6D8-4652-9E46-CD3B5265F5A5}" type="datetimeFigureOut">
              <a:rPr lang="en-US" smtClean="0"/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E3550A-8992-4111-A1A8-A0542685F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Awake Intubation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Jed Wolpaw MD, </a:t>
            </a:r>
            <a:r>
              <a:rPr lang="en-US" dirty="0" err="1" smtClean="0"/>
              <a:t>M.Ed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87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Nasal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Dilate </a:t>
            </a:r>
            <a:r>
              <a:rPr lang="en-US" dirty="0" err="1" smtClean="0"/>
              <a:t>nare</a:t>
            </a:r>
            <a:r>
              <a:rPr lang="en-US" dirty="0" smtClean="0"/>
              <a:t> with increasing size of lubed NP airways</a:t>
            </a:r>
          </a:p>
          <a:p>
            <a:r>
              <a:rPr lang="en-US" dirty="0" smtClean="0"/>
              <a:t>Insert tube with gentle pressure until passes into oropharynx, then inflate balloon and draw back until resistance is felt</a:t>
            </a:r>
          </a:p>
          <a:p>
            <a:r>
              <a:rPr lang="en-US" dirty="0" smtClean="0"/>
              <a:t>Insert fiber and pass into cords, deflate cuff and advance tube</a:t>
            </a:r>
          </a:p>
          <a:p>
            <a:r>
              <a:rPr lang="en-US" dirty="0" smtClean="0"/>
              <a:t>Ideally use smaller tube, 6-5 or 7-0 better than 7-5 or 8-0 due to ease of passage into trachea</a:t>
            </a:r>
          </a:p>
          <a:p>
            <a:r>
              <a:rPr lang="en-US" dirty="0" smtClean="0"/>
              <a:t>If you cannot </a:t>
            </a:r>
            <a:r>
              <a:rPr lang="en-US" dirty="0" smtClean="0"/>
              <a:t>visualize </a:t>
            </a:r>
            <a:r>
              <a:rPr lang="en-US" dirty="0" smtClean="0"/>
              <a:t>cords, try having someone do a jaw thrust and/or pull the tongue out of the mouth with a 4x4</a:t>
            </a:r>
          </a:p>
          <a:p>
            <a:r>
              <a:rPr lang="en-US" dirty="0" smtClean="0"/>
              <a:t>If scope is in trachea but tube won’t pass, withdraw slightly and rotate 90 degrees and try again, then another 90 degrees.  If necessary try corkscrew</a:t>
            </a:r>
          </a:p>
          <a:p>
            <a:pPr lvl="1"/>
            <a:r>
              <a:rPr lang="en-US" dirty="0" smtClean="0"/>
              <a:t>Parker Flex tip tube has curved tapered distal tip to slide past cords more easily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872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Harder due to tongue, more anterior path needed to get to cords</a:t>
            </a:r>
          </a:p>
          <a:p>
            <a:r>
              <a:rPr lang="en-US" dirty="0" smtClean="0"/>
              <a:t>No nasal prep needed, otherwise the same</a:t>
            </a:r>
          </a:p>
          <a:p>
            <a:r>
              <a:rPr lang="en-US" dirty="0" smtClean="0"/>
              <a:t>Can use special oral airway such as </a:t>
            </a:r>
            <a:r>
              <a:rPr lang="en-US" dirty="0" err="1" smtClean="0"/>
              <a:t>Ovassapian</a:t>
            </a:r>
            <a:r>
              <a:rPr lang="en-US" dirty="0" smtClean="0"/>
              <a:t> with central channel to pass scope</a:t>
            </a:r>
          </a:p>
          <a:p>
            <a:r>
              <a:rPr lang="en-US" dirty="0" smtClean="0"/>
              <a:t>Jaw thrusts and tongue out can really help here</a:t>
            </a:r>
          </a:p>
          <a:p>
            <a:r>
              <a:rPr lang="en-US" dirty="0" smtClean="0"/>
              <a:t>Key is staying midline, walk along the tongue, manipulate ETT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7637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Glossopharyngeal </a:t>
            </a:r>
            <a:r>
              <a:rPr lang="en-US" dirty="0" smtClean="0"/>
              <a:t>nerve supplies sensory to posterior third </a:t>
            </a:r>
            <a:r>
              <a:rPr lang="en-US" dirty="0" smtClean="0"/>
              <a:t>of </a:t>
            </a:r>
            <a:r>
              <a:rPr lang="en-US" dirty="0" smtClean="0"/>
              <a:t>tongue, vallecular, anterior epiglottis, walls of pharynx, tonsils</a:t>
            </a:r>
          </a:p>
          <a:p>
            <a:pPr lvl="1"/>
            <a:r>
              <a:rPr lang="en-US" dirty="0" smtClean="0"/>
              <a:t>Block by holding </a:t>
            </a:r>
            <a:r>
              <a:rPr lang="en-US" dirty="0" err="1" smtClean="0"/>
              <a:t>pledgets</a:t>
            </a:r>
            <a:r>
              <a:rPr lang="en-US" dirty="0" smtClean="0"/>
              <a:t> with lidocaine at tonsillar pillars or injecting at mandible and mastoid processes.</a:t>
            </a:r>
          </a:p>
          <a:p>
            <a:r>
              <a:rPr lang="en-US" dirty="0" smtClean="0"/>
              <a:t>Superior laryngeal nerve provides sensory to base of tongue and posterior surface of epiglottis to arytenoids. </a:t>
            </a:r>
            <a:endParaRPr lang="en-US" dirty="0"/>
          </a:p>
          <a:p>
            <a:pPr lvl="1"/>
            <a:r>
              <a:rPr lang="en-US" dirty="0" smtClean="0"/>
              <a:t>Block by injecting local at </a:t>
            </a:r>
            <a:r>
              <a:rPr lang="en-US" dirty="0" err="1" smtClean="0"/>
              <a:t>cornua</a:t>
            </a:r>
            <a:r>
              <a:rPr lang="en-US" dirty="0" smtClean="0"/>
              <a:t> </a:t>
            </a:r>
            <a:r>
              <a:rPr lang="en-US" dirty="0" smtClean="0"/>
              <a:t>of hyoid bone</a:t>
            </a:r>
          </a:p>
          <a:p>
            <a:r>
              <a:rPr lang="en-US" dirty="0" err="1" smtClean="0"/>
              <a:t>Vagus</a:t>
            </a:r>
            <a:r>
              <a:rPr lang="en-US" dirty="0" smtClean="0"/>
              <a:t> nerve branches (recurrent laryngeal) supply sensory innervation to the underside of epiglottis and trachea</a:t>
            </a:r>
          </a:p>
          <a:p>
            <a:pPr lvl="1"/>
            <a:r>
              <a:rPr lang="en-US" dirty="0" err="1" smtClean="0"/>
              <a:t>Transtracheal</a:t>
            </a:r>
            <a:r>
              <a:rPr lang="en-US" dirty="0" smtClean="0"/>
              <a:t> </a:t>
            </a:r>
            <a:r>
              <a:rPr lang="en-US" dirty="0" smtClean="0"/>
              <a:t>block</a:t>
            </a:r>
          </a:p>
          <a:p>
            <a:r>
              <a:rPr lang="en-US" dirty="0" smtClean="0"/>
              <a:t>1% lido can last 75 minutes, up to 400 minutes with 1:200,000 epi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38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6431"/>
            <a:ext cx="8915400" cy="45747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Depends on how scary the airway is, okay to use no sedation</a:t>
            </a:r>
          </a:p>
          <a:p>
            <a:r>
              <a:rPr lang="en-US" dirty="0" smtClean="0"/>
              <a:t>Versed +/- fentanyl</a:t>
            </a:r>
          </a:p>
          <a:p>
            <a:r>
              <a:rPr lang="en-US" dirty="0" smtClean="0"/>
              <a:t>Remi bolus vs drip (0.5-1mcg/kg and 0.05-0.1 mcg/kg/min)</a:t>
            </a:r>
          </a:p>
          <a:p>
            <a:r>
              <a:rPr lang="en-US" dirty="0" smtClean="0"/>
              <a:t>Ketamine bolus vs drip (0.3-0.5mg/kg and 10mcg/kg/min)</a:t>
            </a:r>
          </a:p>
          <a:p>
            <a:r>
              <a:rPr lang="en-US" dirty="0" err="1" smtClean="0"/>
              <a:t>Precedex</a:t>
            </a:r>
            <a:r>
              <a:rPr lang="en-US" dirty="0" smtClean="0"/>
              <a:t>, load and drip (0.4-1mcg/kg bolus over 10 min + 0.5-1mcg/kg/HR)</a:t>
            </a:r>
          </a:p>
          <a:p>
            <a:r>
              <a:rPr lang="en-US" dirty="0" smtClean="0"/>
              <a:t>General anesthesia with spontaneous ventilation, inhaled or </a:t>
            </a:r>
            <a:r>
              <a:rPr lang="en-US" dirty="0" err="1" smtClean="0"/>
              <a:t>propofol</a:t>
            </a:r>
            <a:endParaRPr lang="en-US" dirty="0" smtClean="0"/>
          </a:p>
          <a:p>
            <a:pPr lvl="1"/>
            <a:r>
              <a:rPr lang="en-US" dirty="0" smtClean="0"/>
              <a:t>More hypoxia with </a:t>
            </a:r>
            <a:r>
              <a:rPr lang="en-US" dirty="0" err="1" smtClean="0"/>
              <a:t>propofol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Remi vs. Prop: Remi better conditions, better tolerated, patients breathed when told to</a:t>
            </a:r>
          </a:p>
          <a:p>
            <a:r>
              <a:rPr lang="en-US" dirty="0" err="1" smtClean="0"/>
              <a:t>Precedex</a:t>
            </a:r>
            <a:r>
              <a:rPr lang="en-US" dirty="0" smtClean="0"/>
              <a:t> vs prop: </a:t>
            </a:r>
            <a:r>
              <a:rPr lang="en-US" dirty="0" err="1" smtClean="0"/>
              <a:t>Precedex</a:t>
            </a:r>
            <a:r>
              <a:rPr lang="en-US" dirty="0" smtClean="0"/>
              <a:t> superior in terms of hemodynamic stability and not having airway obstruction</a:t>
            </a:r>
          </a:p>
          <a:p>
            <a:r>
              <a:rPr lang="en-US" dirty="0" err="1" smtClean="0"/>
              <a:t>Precedex</a:t>
            </a:r>
            <a:r>
              <a:rPr lang="en-US" dirty="0" smtClean="0"/>
              <a:t> vs </a:t>
            </a:r>
            <a:r>
              <a:rPr lang="en-US" dirty="0" err="1" smtClean="0"/>
              <a:t>remi</a:t>
            </a:r>
            <a:r>
              <a:rPr lang="en-US" dirty="0" smtClean="0"/>
              <a:t>: </a:t>
            </a:r>
            <a:r>
              <a:rPr lang="en-US" dirty="0" err="1" smtClean="0"/>
              <a:t>Precedex</a:t>
            </a:r>
            <a:r>
              <a:rPr lang="en-US" dirty="0" smtClean="0"/>
              <a:t> better in terms of desaturations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8215" y="6277708"/>
            <a:ext cx="67890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Johnston KD and Rai MR </a:t>
            </a:r>
            <a:r>
              <a:rPr lang="en-US" sz="1400" dirty="0" err="1" smtClean="0"/>
              <a:t>Consious</a:t>
            </a:r>
            <a:r>
              <a:rPr lang="en-US" sz="1400" dirty="0" smtClean="0"/>
              <a:t> Sedation for awake </a:t>
            </a:r>
            <a:r>
              <a:rPr lang="en-US" sz="1400" dirty="0" err="1" smtClean="0"/>
              <a:t>fiberoptic</a:t>
            </a:r>
            <a:r>
              <a:rPr lang="en-US" sz="1400" dirty="0" smtClean="0"/>
              <a:t> intubation: </a:t>
            </a:r>
          </a:p>
          <a:p>
            <a:r>
              <a:rPr lang="en-US" sz="1400" dirty="0" smtClean="0"/>
              <a:t>a review of the literature. Can J </a:t>
            </a:r>
            <a:r>
              <a:rPr lang="en-US" sz="1400" dirty="0" err="1" smtClean="0"/>
              <a:t>Anesth</a:t>
            </a:r>
            <a:r>
              <a:rPr lang="en-US" sz="1400" dirty="0" smtClean="0"/>
              <a:t> (2013) 60:584-599.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6205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Fiber through LMA</a:t>
            </a:r>
          </a:p>
          <a:p>
            <a:r>
              <a:rPr lang="en-US" dirty="0" smtClean="0"/>
              <a:t>Awake </a:t>
            </a:r>
            <a:r>
              <a:rPr lang="en-US" dirty="0" err="1" smtClean="0"/>
              <a:t>glidescope</a:t>
            </a:r>
            <a:endParaRPr lang="en-US" dirty="0" smtClean="0"/>
          </a:p>
          <a:p>
            <a:r>
              <a:rPr lang="en-US" dirty="0" smtClean="0"/>
              <a:t>Awake DL</a:t>
            </a:r>
          </a:p>
          <a:p>
            <a:r>
              <a:rPr lang="en-US" dirty="0" smtClean="0"/>
              <a:t>DL and fiber or </a:t>
            </a:r>
            <a:r>
              <a:rPr lang="en-US" dirty="0" err="1" smtClean="0"/>
              <a:t>glidescope</a:t>
            </a:r>
            <a:r>
              <a:rPr lang="en-US" dirty="0" smtClean="0"/>
              <a:t> and fiber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95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primarily on Collins SR and Blank RS. </a:t>
            </a:r>
            <a:r>
              <a:rPr lang="en-US" dirty="0" err="1" smtClean="0"/>
              <a:t>Fiberoptic</a:t>
            </a:r>
            <a:r>
              <a:rPr lang="en-US" dirty="0" smtClean="0"/>
              <a:t> Intubation: An Overview and Update. Respiratory Care. June 2014: 59;6(865-880).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</a:p>
          <a:p>
            <a:r>
              <a:rPr lang="en-US" dirty="0" smtClean="0"/>
              <a:t>Approaches</a:t>
            </a:r>
          </a:p>
          <a:p>
            <a:r>
              <a:rPr lang="en-US" dirty="0" smtClean="0"/>
              <a:t>Patient </a:t>
            </a:r>
            <a:r>
              <a:rPr lang="en-US" dirty="0" smtClean="0"/>
              <a:t>preparation</a:t>
            </a:r>
          </a:p>
          <a:p>
            <a:pPr lvl="1"/>
            <a:r>
              <a:rPr lang="en-US" dirty="0" smtClean="0"/>
              <a:t>Nasal</a:t>
            </a:r>
          </a:p>
          <a:p>
            <a:pPr lvl="1"/>
            <a:r>
              <a:rPr lang="en-US" dirty="0" smtClean="0"/>
              <a:t>Oral</a:t>
            </a:r>
          </a:p>
          <a:p>
            <a:r>
              <a:rPr lang="en-US" dirty="0" smtClean="0"/>
              <a:t>Nerve blocks</a:t>
            </a:r>
          </a:p>
          <a:p>
            <a:r>
              <a:rPr lang="en-US" dirty="0" smtClean="0"/>
              <a:t>Sedation</a:t>
            </a:r>
          </a:p>
          <a:p>
            <a:r>
              <a:rPr lang="en-US" dirty="0" smtClean="0"/>
              <a:t>Other approaches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Murphy, in England, in 1965 used a </a:t>
            </a:r>
            <a:r>
              <a:rPr lang="en-US" dirty="0" err="1" smtClean="0"/>
              <a:t>fiberoptic</a:t>
            </a:r>
            <a:r>
              <a:rPr lang="en-US" dirty="0" smtClean="0"/>
              <a:t> </a:t>
            </a:r>
            <a:r>
              <a:rPr lang="en-US" dirty="0" err="1" smtClean="0"/>
              <a:t>choledocosope</a:t>
            </a:r>
            <a:r>
              <a:rPr lang="en-US" dirty="0" smtClean="0"/>
              <a:t> to intubate nasally a </a:t>
            </a:r>
            <a:r>
              <a:rPr lang="en-US" dirty="0" err="1" smtClean="0"/>
              <a:t>pt</a:t>
            </a:r>
            <a:r>
              <a:rPr lang="en-US" dirty="0" smtClean="0"/>
              <a:t> with Still’s disease.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54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Awake Intubation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for intubation where ability to ventilate via mask or </a:t>
            </a:r>
            <a:r>
              <a:rPr lang="en-US" dirty="0" err="1" smtClean="0"/>
              <a:t>supraglottic</a:t>
            </a:r>
            <a:r>
              <a:rPr lang="en-US" dirty="0" smtClean="0"/>
              <a:t> airway is unlikely or poses an aspiration risk</a:t>
            </a:r>
          </a:p>
          <a:p>
            <a:r>
              <a:rPr lang="en-US" dirty="0" smtClean="0"/>
              <a:t>History of need for awake intubation</a:t>
            </a:r>
          </a:p>
          <a:p>
            <a:r>
              <a:rPr lang="en-US" dirty="0" smtClean="0"/>
              <a:t>Anatomic features that are worrisome</a:t>
            </a:r>
          </a:p>
          <a:p>
            <a:pPr lvl="1"/>
            <a:r>
              <a:rPr lang="en-US" dirty="0" smtClean="0"/>
              <a:t>Limited mouth opening, reduced neck mobility, cervical spine instability, anatomic malformations of mandible or larynx, congenital deformities (Pierre Robin), head and neck cancers, trauma to the face</a:t>
            </a:r>
            <a:r>
              <a:rPr lang="en-US" smtClean="0"/>
              <a:t>, airway.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52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common are difficult airways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50,000 records excluded planned </a:t>
            </a:r>
            <a:r>
              <a:rPr lang="en-US" dirty="0" err="1" smtClean="0"/>
              <a:t>fiberoptics</a:t>
            </a:r>
            <a:endParaRPr lang="en-US" dirty="0" smtClean="0"/>
          </a:p>
          <a:p>
            <a:r>
              <a:rPr lang="en-US" dirty="0" smtClean="0"/>
              <a:t>Found impossible to mask was only 0.15%, and 25% of those were difficult to intubate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04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Neck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compared with DL or </a:t>
            </a:r>
            <a:r>
              <a:rPr lang="en-US" dirty="0" err="1" smtClean="0"/>
              <a:t>glidescope</a:t>
            </a:r>
            <a:r>
              <a:rPr lang="en-US" dirty="0" smtClean="0"/>
              <a:t> FOI causes less movement of cervical spine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82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Techniques: Nasal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Preferred when: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large </a:t>
            </a:r>
            <a:r>
              <a:rPr lang="en-US" dirty="0">
                <a:latin typeface="Century Gothic" panose="020B0502020202020204" pitchFamily="34" charset="0"/>
              </a:rPr>
              <a:t>tongue, limited mouth </a:t>
            </a:r>
            <a:r>
              <a:rPr lang="en-US" dirty="0" smtClean="0">
                <a:latin typeface="Century Gothic" panose="020B0502020202020204" pitchFamily="34" charset="0"/>
              </a:rPr>
              <a:t>opening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receding lower jaw, or tracheal </a:t>
            </a:r>
            <a:r>
              <a:rPr lang="en-US" dirty="0" smtClean="0">
                <a:latin typeface="Century Gothic" panose="020B0502020202020204" pitchFamily="34" charset="0"/>
              </a:rPr>
              <a:t>deviation</a:t>
            </a:r>
          </a:p>
          <a:p>
            <a:r>
              <a:rPr lang="en-US" dirty="0" smtClean="0">
                <a:latin typeface="Century Gothic" panose="020B0502020202020204" pitchFamily="34" charset="0"/>
              </a:rPr>
              <a:t>or </a:t>
            </a:r>
            <a:r>
              <a:rPr lang="en-US" dirty="0">
                <a:latin typeface="Century Gothic" panose="020B0502020202020204" pitchFamily="34" charset="0"/>
              </a:rPr>
              <a:t>in cases </a:t>
            </a:r>
            <a:r>
              <a:rPr lang="en-US" dirty="0" smtClean="0">
                <a:latin typeface="Century Gothic" panose="020B0502020202020204" pitchFamily="34" charset="0"/>
              </a:rPr>
              <a:t>in which </a:t>
            </a:r>
            <a:r>
              <a:rPr lang="en-US" dirty="0">
                <a:latin typeface="Century Gothic" panose="020B0502020202020204" pitchFamily="34" charset="0"/>
              </a:rPr>
              <a:t>an unobstructed surgical field is beneficial (</a:t>
            </a:r>
            <a:r>
              <a:rPr lang="en-US" dirty="0" err="1">
                <a:latin typeface="Century Gothic" panose="020B0502020202020204" pitchFamily="34" charset="0"/>
              </a:rPr>
              <a:t>eg</a:t>
            </a:r>
            <a:r>
              <a:rPr lang="en-US" dirty="0">
                <a:latin typeface="Century Gothic" panose="020B0502020202020204" pitchFamily="34" charset="0"/>
              </a:rPr>
              <a:t>, </a:t>
            </a:r>
            <a:r>
              <a:rPr lang="en-US" dirty="0" smtClean="0">
                <a:latin typeface="Century Gothic" panose="020B0502020202020204" pitchFamily="34" charset="0"/>
              </a:rPr>
              <a:t>dental surgery</a:t>
            </a:r>
            <a:r>
              <a:rPr lang="en-US" dirty="0">
                <a:latin typeface="Century Gothic" panose="020B0502020202020204" pitchFamily="34" charset="0"/>
              </a:rPr>
              <a:t>). </a:t>
            </a: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 smtClean="0">
                <a:latin typeface="Century Gothic" panose="020B0502020202020204" pitchFamily="34" charset="0"/>
              </a:rPr>
              <a:t>This </a:t>
            </a:r>
            <a:r>
              <a:rPr lang="en-US" dirty="0">
                <a:latin typeface="Century Gothic" panose="020B0502020202020204" pitchFamily="34" charset="0"/>
              </a:rPr>
              <a:t>approach is also anatomically </a:t>
            </a:r>
            <a:r>
              <a:rPr lang="en-US" dirty="0" smtClean="0">
                <a:latin typeface="Century Gothic" panose="020B0502020202020204" pitchFamily="34" charset="0"/>
              </a:rPr>
              <a:t>favorable in </a:t>
            </a:r>
            <a:r>
              <a:rPr lang="en-US" dirty="0">
                <a:latin typeface="Century Gothic" panose="020B0502020202020204" pitchFamily="34" charset="0"/>
              </a:rPr>
              <a:t>that the laryngeal opening is more easily seen with </a:t>
            </a:r>
            <a:r>
              <a:rPr lang="en-US" dirty="0" smtClean="0">
                <a:latin typeface="Century Gothic" panose="020B0502020202020204" pitchFamily="34" charset="0"/>
              </a:rPr>
              <a:t>the fiberscope </a:t>
            </a:r>
            <a:r>
              <a:rPr lang="en-US" dirty="0">
                <a:latin typeface="Century Gothic" panose="020B0502020202020204" pitchFamily="34" charset="0"/>
              </a:rPr>
              <a:t>as it courses past the nasopharynx with </a:t>
            </a:r>
            <a:r>
              <a:rPr lang="en-US" dirty="0" smtClean="0">
                <a:latin typeface="Century Gothic" panose="020B0502020202020204" pitchFamily="34" charset="0"/>
              </a:rPr>
              <a:t>less obstruction </a:t>
            </a:r>
            <a:r>
              <a:rPr lang="en-US" dirty="0">
                <a:latin typeface="Century Gothic" panose="020B0502020202020204" pitchFamily="34" charset="0"/>
              </a:rPr>
              <a:t>by the tongue</a:t>
            </a:r>
          </a:p>
        </p:txBody>
      </p:sp>
    </p:spTree>
    <p:extLst>
      <p:ext uri="{BB962C8B-B14F-4D97-AF65-F5344CB8AC3E}">
        <p14:creationId xmlns:p14="http://schemas.microsoft.com/office/powerpoint/2010/main" val="343533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Anti-</a:t>
            </a:r>
            <a:r>
              <a:rPr lang="en-US" dirty="0" err="1" smtClean="0"/>
              <a:t>sialogogue</a:t>
            </a:r>
            <a:r>
              <a:rPr lang="en-US" dirty="0" smtClean="0"/>
              <a:t>: </a:t>
            </a:r>
            <a:r>
              <a:rPr lang="en-US" dirty="0" err="1" smtClean="0"/>
              <a:t>Glycopyrollate</a:t>
            </a:r>
            <a:r>
              <a:rPr lang="en-US" dirty="0" smtClean="0"/>
              <a:t> 0.1-0.2mg</a:t>
            </a:r>
          </a:p>
          <a:p>
            <a:r>
              <a:rPr lang="en-US" dirty="0" smtClean="0"/>
              <a:t>Afrin or phenylephrine and lidocaine to </a:t>
            </a:r>
            <a:r>
              <a:rPr lang="en-US" dirty="0" err="1" smtClean="0"/>
              <a:t>nare</a:t>
            </a:r>
            <a:r>
              <a:rPr lang="en-US" dirty="0" smtClean="0"/>
              <a:t>, ask which is more open</a:t>
            </a:r>
          </a:p>
          <a:p>
            <a:r>
              <a:rPr lang="en-US" dirty="0" smtClean="0"/>
              <a:t>Inhaled nebulized lidocaine at 5l/min flow for correct droplet size, not trying to get into lungs, have </a:t>
            </a:r>
            <a:r>
              <a:rPr lang="en-US" dirty="0" err="1" smtClean="0"/>
              <a:t>pt</a:t>
            </a:r>
            <a:r>
              <a:rPr lang="en-US" dirty="0" smtClean="0"/>
              <a:t> stick out tongue</a:t>
            </a:r>
          </a:p>
          <a:p>
            <a:r>
              <a:rPr lang="en-US" dirty="0" smtClean="0"/>
              <a:t>Spray additional high concentration lidocaine through atomizer into back of throat and directed down on cords</a:t>
            </a:r>
          </a:p>
          <a:p>
            <a:r>
              <a:rPr lang="en-US" dirty="0" smtClean="0"/>
              <a:t>5% lidocaine ointment onto tongue depressors with 4x4 attached, paint back of throat and let drip down while </a:t>
            </a:r>
            <a:r>
              <a:rPr lang="en-US" dirty="0" err="1" smtClean="0"/>
              <a:t>pt</a:t>
            </a:r>
            <a:r>
              <a:rPr lang="en-US" dirty="0" smtClean="0"/>
              <a:t> bites on tongue blade</a:t>
            </a:r>
          </a:p>
          <a:p>
            <a:r>
              <a:rPr lang="en-US" dirty="0" smtClean="0"/>
              <a:t>Plus/minus trans-tracheal injection of lidocaine, more concentrated is better</a:t>
            </a:r>
          </a:p>
          <a:p>
            <a:r>
              <a:rPr lang="en-US" dirty="0" smtClean="0"/>
              <a:t>Can also “spray as you go”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84800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359</TotalTime>
  <Words>783</Words>
  <Application>Microsoft Office PowerPoint</Application>
  <PresentationFormat>Widescreen</PresentationFormat>
  <Paragraphs>80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Awake Intubation</vt:lpstr>
      <vt:lpstr>References</vt:lpstr>
      <vt:lpstr>Outline</vt:lpstr>
      <vt:lpstr>History</vt:lpstr>
      <vt:lpstr>Indications for Awake Intubation</vt:lpstr>
      <vt:lpstr>How common are difficult airways</vt:lpstr>
      <vt:lpstr>Neck movement</vt:lpstr>
      <vt:lpstr>Techniques: Nasal </vt:lpstr>
      <vt:lpstr>Nasal</vt:lpstr>
      <vt:lpstr>Nasal continued</vt:lpstr>
      <vt:lpstr>Oral</vt:lpstr>
      <vt:lpstr>Nerve Blocks</vt:lpstr>
      <vt:lpstr>Sedation</vt:lpstr>
      <vt:lpstr>Other techniques</vt:lpstr>
    </vt:vector>
  </TitlesOfParts>
  <Company>Johns Hopkins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Wolpaw</dc:creator>
  <cp:lastModifiedBy>Jed Wolpaw</cp:lastModifiedBy>
  <cp:revision>17</cp:revision>
  <dcterms:created xsi:type="dcterms:W3CDTF">2016-09-13T19:02:56Z</dcterms:created>
  <dcterms:modified xsi:type="dcterms:W3CDTF">2016-10-09T17:16:20Z</dcterms:modified>
</cp:coreProperties>
</file>