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7" r:id="rId11"/>
    <p:sldId id="264" r:id="rId12"/>
    <p:sldId id="265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5B41A2E-1BD2-4946-B3FA-DBDB0F416371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9D01A-C37E-46CF-B8A8-F68B2A80E4DF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30825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41A2E-1BD2-4946-B3FA-DBDB0F416371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9D01A-C37E-46CF-B8A8-F68B2A80E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655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41A2E-1BD2-4946-B3FA-DBDB0F416371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9D01A-C37E-46CF-B8A8-F68B2A80E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102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41A2E-1BD2-4946-B3FA-DBDB0F416371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9D01A-C37E-46CF-B8A8-F68B2A80E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162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B41A2E-1BD2-4946-B3FA-DBDB0F416371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9D01A-C37E-46CF-B8A8-F68B2A80E4D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607820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41A2E-1BD2-4946-B3FA-DBDB0F416371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9D01A-C37E-46CF-B8A8-F68B2A80E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100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41A2E-1BD2-4946-B3FA-DBDB0F416371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9D01A-C37E-46CF-B8A8-F68B2A80E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8203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41A2E-1BD2-4946-B3FA-DBDB0F416371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9D01A-C37E-46CF-B8A8-F68B2A80E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21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41A2E-1BD2-4946-B3FA-DBDB0F416371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9D01A-C37E-46CF-B8A8-F68B2A80E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345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B41A2E-1BD2-4946-B3FA-DBDB0F416371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9D01A-C37E-46CF-B8A8-F68B2A80E4D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797799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B41A2E-1BD2-4946-B3FA-DBDB0F416371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9D01A-C37E-46CF-B8A8-F68B2A80E4D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65998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5B41A2E-1BD2-4946-B3FA-DBDB0F416371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579D01A-C37E-46CF-B8A8-F68B2A80E4D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81703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IV Fluids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Jed Wolpaw MD, </a:t>
            </a:r>
            <a:r>
              <a:rPr lang="en-US" dirty="0" err="1" smtClean="0"/>
              <a:t>M.Ed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626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Hydroxy</a:t>
            </a:r>
            <a:r>
              <a:rPr lang="en-US" dirty="0" smtClean="0"/>
              <a:t>-Ethyl-Starches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Scandinavian trial NEJM 2012, 800 patients</a:t>
            </a:r>
          </a:p>
          <a:p>
            <a:pPr lvl="1"/>
            <a:r>
              <a:rPr lang="en-US" dirty="0" smtClean="0"/>
              <a:t>Increased mortality with 6% HES</a:t>
            </a:r>
          </a:p>
          <a:p>
            <a:r>
              <a:rPr lang="en-US" dirty="0" smtClean="0"/>
              <a:t>CHEST Trial, NEJM 2012, 7000 ICU patients</a:t>
            </a:r>
          </a:p>
          <a:p>
            <a:pPr lvl="1"/>
            <a:r>
              <a:rPr lang="en-US" dirty="0" smtClean="0"/>
              <a:t>No difference in 90 day mortality, increased rates of renal replacement therapy</a:t>
            </a:r>
            <a:endParaRPr lang="en-US" dirty="0"/>
          </a:p>
          <a:p>
            <a:pPr lvl="1"/>
            <a:r>
              <a:rPr lang="en-US" dirty="0"/>
              <a:t>In UK all starch has been </a:t>
            </a:r>
            <a:r>
              <a:rPr lang="en-US" dirty="0" smtClean="0"/>
              <a:t>suspended</a:t>
            </a:r>
          </a:p>
          <a:p>
            <a:r>
              <a:rPr lang="en-US" dirty="0" smtClean="0"/>
              <a:t>Neither trial showed difference in resuscitation endpoints, 1.3:1 ration of </a:t>
            </a:r>
            <a:r>
              <a:rPr lang="en-US" dirty="0" err="1" smtClean="0"/>
              <a:t>crystalloid:HES</a:t>
            </a:r>
            <a:endParaRPr lang="en-US" dirty="0"/>
          </a:p>
          <a:p>
            <a:r>
              <a:rPr lang="en-US" dirty="0" smtClean="0"/>
              <a:t>Interfere with coagulation, can accumulate in tissues, </a:t>
            </a:r>
            <a:r>
              <a:rPr lang="en-US" dirty="0" err="1" smtClean="0"/>
              <a:t>pruritis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729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Crystalloid vs Crystalloid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NS vs Balanced solutions (LR, PL)</a:t>
            </a:r>
          </a:p>
          <a:p>
            <a:r>
              <a:rPr lang="en-US" dirty="0" smtClean="0"/>
              <a:t>Normal Saline defined as 0.9% based on faulty experiments in 1882 by </a:t>
            </a:r>
            <a:r>
              <a:rPr lang="en-US" dirty="0" err="1" smtClean="0"/>
              <a:t>Hartog</a:t>
            </a:r>
            <a:r>
              <a:rPr lang="en-US" dirty="0" smtClean="0"/>
              <a:t> Hamburger, overestimated from true value of 0.6%</a:t>
            </a:r>
          </a:p>
          <a:p>
            <a:r>
              <a:rPr lang="en-US" dirty="0" smtClean="0"/>
              <a:t>NS causes metabolic acidosis, associated with increased renal failure, post-op infections,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508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 flaps</a:t>
            </a:r>
          </a:p>
          <a:p>
            <a:pPr lvl="1"/>
            <a:r>
              <a:rPr lang="en-US" dirty="0" smtClean="0"/>
              <a:t>Excess fluid is harmful and not a good way to treat hypotension, low dose </a:t>
            </a:r>
            <a:r>
              <a:rPr lang="en-US" dirty="0" err="1" smtClean="0"/>
              <a:t>pressors</a:t>
            </a:r>
            <a:r>
              <a:rPr lang="en-US" dirty="0" smtClean="0"/>
              <a:t> are safe</a:t>
            </a:r>
          </a:p>
          <a:p>
            <a:r>
              <a:rPr lang="en-US" dirty="0" smtClean="0"/>
              <a:t>Hepatic resection</a:t>
            </a:r>
          </a:p>
          <a:p>
            <a:pPr lvl="1"/>
            <a:r>
              <a:rPr lang="en-US" dirty="0" smtClean="0"/>
              <a:t>Hepatic veins are </a:t>
            </a:r>
            <a:r>
              <a:rPr lang="en-US" dirty="0" err="1" smtClean="0"/>
              <a:t>valveless</a:t>
            </a:r>
            <a:r>
              <a:rPr lang="en-US" dirty="0" smtClean="0"/>
              <a:t>, can get back bleeding</a:t>
            </a:r>
          </a:p>
          <a:p>
            <a:pPr lvl="1"/>
            <a:r>
              <a:rPr lang="en-US" dirty="0" smtClean="0"/>
              <a:t>CVP&lt;5 during resection led to improved outcomes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00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1099" y="1363159"/>
            <a:ext cx="6783211" cy="54948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51467" y="6457244"/>
            <a:ext cx="29081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Myburgh</a:t>
            </a:r>
            <a:r>
              <a:rPr lang="en-US" sz="1000" dirty="0"/>
              <a:t> JA and </a:t>
            </a:r>
            <a:r>
              <a:rPr lang="en-US" sz="1000" dirty="0" err="1"/>
              <a:t>Mythen</a:t>
            </a:r>
            <a:r>
              <a:rPr lang="en-US" sz="1000" dirty="0"/>
              <a:t> MG. Resuscitation Fluids. </a:t>
            </a:r>
            <a:endParaRPr lang="en-US" sz="1000" dirty="0" smtClean="0"/>
          </a:p>
          <a:p>
            <a:r>
              <a:rPr lang="en-US" sz="1000" dirty="0" smtClean="0"/>
              <a:t>NEJM </a:t>
            </a:r>
            <a:r>
              <a:rPr lang="en-US" sz="1000" dirty="0"/>
              <a:t>2013; 369:1243-51</a:t>
            </a:r>
            <a:r>
              <a:rPr lang="en-US" sz="1000" dirty="0" smtClean="0"/>
              <a:t>.</a:t>
            </a:r>
            <a:endParaRPr lang="en-US" sz="10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059635" y="1806222"/>
            <a:ext cx="93146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059635" y="3014133"/>
            <a:ext cx="931464" cy="1128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059635" y="3856566"/>
            <a:ext cx="931464" cy="1128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059635" y="4218515"/>
            <a:ext cx="931464" cy="1128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059635" y="5252862"/>
            <a:ext cx="931464" cy="1128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021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Based on primarily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Millers Anesthesia, 8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r>
              <a:rPr lang="en-US" dirty="0" err="1" smtClean="0"/>
              <a:t>Myburgh</a:t>
            </a:r>
            <a:r>
              <a:rPr lang="en-US" dirty="0" smtClean="0"/>
              <a:t> JA and </a:t>
            </a:r>
            <a:r>
              <a:rPr lang="en-US" dirty="0" err="1" smtClean="0"/>
              <a:t>Mythen</a:t>
            </a:r>
            <a:r>
              <a:rPr lang="en-US" dirty="0" smtClean="0"/>
              <a:t> MG. Resuscitation Fluids. NEJM 2013; 369:1243-51.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528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1832 Robert </a:t>
            </a:r>
            <a:r>
              <a:rPr lang="en-US" dirty="0" err="1" smtClean="0"/>
              <a:t>Lewins</a:t>
            </a:r>
            <a:r>
              <a:rPr lang="en-US" dirty="0" smtClean="0"/>
              <a:t> treating patients during cholera epidemic</a:t>
            </a:r>
          </a:p>
          <a:p>
            <a:pPr lvl="1"/>
            <a:r>
              <a:rPr lang="en-US" dirty="0" smtClean="0"/>
              <a:t>“Quantity needed will probably be dependent upon the amount of serum lost”</a:t>
            </a:r>
          </a:p>
          <a:p>
            <a:r>
              <a:rPr lang="en-US" dirty="0" smtClean="0"/>
              <a:t>Paul </a:t>
            </a:r>
            <a:r>
              <a:rPr lang="en-US" dirty="0" err="1" smtClean="0"/>
              <a:t>Merik</a:t>
            </a:r>
            <a:r>
              <a:rPr lang="en-US" dirty="0" smtClean="0"/>
              <a:t>: Sepsis is not a hypovolemic state</a:t>
            </a:r>
          </a:p>
          <a:p>
            <a:r>
              <a:rPr lang="en-US" dirty="0" smtClean="0"/>
              <a:t>Focus on de-escalation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615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 makes up about 60% of the body (varies by age, gender, body type)</a:t>
            </a:r>
          </a:p>
          <a:p>
            <a:pPr lvl="1"/>
            <a:r>
              <a:rPr lang="en-US" dirty="0" smtClean="0"/>
              <a:t>Lean people 75%, Obese 45%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165282"/>
              </p:ext>
            </p:extLst>
          </p:nvPr>
        </p:nvGraphicFramePr>
        <p:xfrm>
          <a:off x="1257300" y="3417570"/>
          <a:ext cx="9601200" cy="2956560"/>
        </p:xfrm>
        <a:graphic>
          <a:graphicData uri="http://schemas.openxmlformats.org/drawingml/2006/table">
            <a:tbl>
              <a:tblPr/>
              <a:tblGrid>
                <a:gridCol w="2400300"/>
                <a:gridCol w="2400300"/>
                <a:gridCol w="2400300"/>
                <a:gridCol w="2400300"/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b="0">
                          <a:effectLst/>
                        </a:rPr>
                        <a:t>Age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>
                          <a:effectLst/>
                        </a:rPr>
                        <a:t>TBW (%)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>
                          <a:effectLst/>
                        </a:rPr>
                        <a:t>ECF (%)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>
                          <a:effectLst/>
                        </a:rPr>
                        <a:t>Blood Volume (%)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671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Neonate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80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45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9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6 mo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70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35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>
                        <a:effectLst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1 yr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60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28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>
                        <a:effectLst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5 yr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65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25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Young adult (male)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60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22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Young adult (female)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50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20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7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Elderly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50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20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dirty="0">
                        <a:effectLst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830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5999"/>
            <a:ext cx="5586761" cy="4278467"/>
          </a:xfrm>
        </p:spPr>
        <p:txBody>
          <a:bodyPr>
            <a:normAutofit/>
          </a:bodyPr>
          <a:lstStyle/>
          <a:p>
            <a:r>
              <a:rPr lang="en-US" dirty="0" smtClean="0"/>
              <a:t>ICF:ECF </a:t>
            </a:r>
            <a:r>
              <a:rPr lang="en-US" dirty="0" smtClean="0"/>
              <a:t>2:1 </a:t>
            </a:r>
            <a:r>
              <a:rPr lang="en-US" dirty="0" smtClean="0"/>
              <a:t>excluding </a:t>
            </a:r>
            <a:r>
              <a:rPr lang="en-US" dirty="0" smtClean="0"/>
              <a:t>non-sequestered</a:t>
            </a:r>
          </a:p>
          <a:p>
            <a:r>
              <a:rPr lang="en-US" dirty="0" smtClean="0"/>
              <a:t>Of non-sequestered extracellular about ¼ is intravascular </a:t>
            </a:r>
          </a:p>
          <a:p>
            <a:r>
              <a:rPr lang="en-US" dirty="0" smtClean="0"/>
              <a:t>Sub-</a:t>
            </a:r>
            <a:r>
              <a:rPr lang="en-US" dirty="0" err="1" smtClean="0"/>
              <a:t>glycocalyceal</a:t>
            </a:r>
            <a:r>
              <a:rPr lang="en-US" dirty="0" smtClean="0"/>
              <a:t> layer holds onto some fluid that doesn’t dilute </a:t>
            </a:r>
            <a:r>
              <a:rPr lang="en-US" dirty="0" err="1" smtClean="0"/>
              <a:t>hgb</a:t>
            </a:r>
            <a:r>
              <a:rPr lang="en-US" dirty="0" smtClean="0"/>
              <a:t> but does support pressure</a:t>
            </a:r>
          </a:p>
          <a:p>
            <a:r>
              <a:rPr lang="en-US" dirty="0" smtClean="0"/>
              <a:t>Damage to </a:t>
            </a:r>
            <a:r>
              <a:rPr lang="en-US" dirty="0" err="1" smtClean="0"/>
              <a:t>glycocalyx</a:t>
            </a:r>
            <a:r>
              <a:rPr lang="en-US" dirty="0" smtClean="0"/>
              <a:t> harms endothelial integrity: some evidence it is damaged by excessive fluid which causes release of cardiac natriuretic peptides which can damage </a:t>
            </a:r>
            <a:r>
              <a:rPr lang="en-US" dirty="0" err="1" smtClean="0"/>
              <a:t>glycocalyx</a:t>
            </a:r>
            <a:r>
              <a:rPr lang="en-US" dirty="0" smtClean="0"/>
              <a:t> (probably to get fluid out)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4185" y="382742"/>
            <a:ext cx="3533775" cy="618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694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Glycocalyx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2900" y="385762"/>
            <a:ext cx="4133144" cy="64732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51467" y="6457244"/>
            <a:ext cx="29081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Myburgh</a:t>
            </a:r>
            <a:r>
              <a:rPr lang="en-US" sz="1000" dirty="0"/>
              <a:t> JA and </a:t>
            </a:r>
            <a:r>
              <a:rPr lang="en-US" sz="1000" dirty="0" err="1"/>
              <a:t>Mythen</a:t>
            </a:r>
            <a:r>
              <a:rPr lang="en-US" sz="1000" dirty="0"/>
              <a:t> MG. Resuscitation Fluids. </a:t>
            </a:r>
            <a:endParaRPr lang="en-US" sz="1000" dirty="0" smtClean="0"/>
          </a:p>
          <a:p>
            <a:r>
              <a:rPr lang="en-US" sz="1000" dirty="0" smtClean="0"/>
              <a:t>NEJM </a:t>
            </a:r>
            <a:r>
              <a:rPr lang="en-US" sz="1000" dirty="0"/>
              <a:t>2013; 369:1243-51</a:t>
            </a:r>
            <a:r>
              <a:rPr lang="en-US" sz="1000" dirty="0" smtClean="0"/>
              <a:t>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605049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Fluid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Loss of up to 25% of blood volume may not have any vital sign abnormalities</a:t>
            </a:r>
          </a:p>
          <a:p>
            <a:r>
              <a:rPr lang="en-US" dirty="0" smtClean="0"/>
              <a:t>UOP often reduced post-op even in the presence of normal blood volume 2/2 ADH and RAA</a:t>
            </a:r>
          </a:p>
          <a:p>
            <a:r>
              <a:rPr lang="en-US" dirty="0" smtClean="0"/>
              <a:t>CVP influenced by venous compliance which changes in low volume so can have normal or high CVP in hypovolemia</a:t>
            </a:r>
          </a:p>
          <a:p>
            <a:r>
              <a:rPr lang="en-US" dirty="0" smtClean="0"/>
              <a:t>Very low CVP may be helpful</a:t>
            </a:r>
          </a:p>
          <a:p>
            <a:r>
              <a:rPr lang="en-US" dirty="0" smtClean="0"/>
              <a:t>Using ml/kg approach leads to greater amounts of fluid given which leads to greater morbidity and mortality when more than 3500-5L given in </a:t>
            </a:r>
            <a:r>
              <a:rPr lang="en-US" dirty="0" err="1" smtClean="0"/>
              <a:t>periop</a:t>
            </a:r>
            <a:r>
              <a:rPr lang="en-US" dirty="0" smtClean="0"/>
              <a:t> period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268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directed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specific targets (CO, ABP, SV, </a:t>
            </a:r>
            <a:r>
              <a:rPr lang="en-US" dirty="0" err="1" smtClean="0"/>
              <a:t>etc</a:t>
            </a:r>
            <a:r>
              <a:rPr lang="en-US" dirty="0" smtClean="0"/>
              <a:t>) to tailor therapy to individual rather than giving a set ml/kg</a:t>
            </a:r>
          </a:p>
          <a:p>
            <a:r>
              <a:rPr lang="en-US" dirty="0" smtClean="0"/>
              <a:t>Cochrane Review in 2012 found reduced mortality, hospital length of stay</a:t>
            </a:r>
          </a:p>
          <a:p>
            <a:r>
              <a:rPr lang="en-US" dirty="0" smtClean="0"/>
              <a:t>Some may get more fluid (usually colloid) but it is targeted rather than indiscriminate use in studies of “liberal fluid strategy”</a:t>
            </a:r>
          </a:p>
          <a:p>
            <a:r>
              <a:rPr lang="en-US" dirty="0" smtClean="0"/>
              <a:t>Multiple studies have shown an even fluid balance after initial resuscitation in Sepsis, Critical illness, leads to better outcomes</a:t>
            </a:r>
          </a:p>
          <a:p>
            <a:r>
              <a:rPr lang="en-US" dirty="0" smtClean="0"/>
              <a:t>In ARDS the dryer the better</a:t>
            </a:r>
          </a:p>
          <a:p>
            <a:r>
              <a:rPr lang="en-US" dirty="0" smtClean="0"/>
              <a:t>Giving fluid </a:t>
            </a:r>
            <a:r>
              <a:rPr lang="en-US" dirty="0" err="1" smtClean="0"/>
              <a:t>intraop</a:t>
            </a:r>
            <a:r>
              <a:rPr lang="en-US" dirty="0" smtClean="0"/>
              <a:t> for anesthetic induced hypotension makes no sense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6333067"/>
            <a:ext cx="687079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/>
              <a:t>Grocott</a:t>
            </a:r>
            <a:r>
              <a:rPr lang="en-US" sz="1100" dirty="0"/>
              <a:t> M.P.W., </a:t>
            </a:r>
            <a:r>
              <a:rPr lang="en-US" sz="1100" dirty="0" err="1"/>
              <a:t>Dushianthan</a:t>
            </a:r>
            <a:r>
              <a:rPr lang="en-US" sz="1100" dirty="0"/>
              <a:t> A., Hamilton M.A., et al: </a:t>
            </a:r>
            <a:r>
              <a:rPr lang="en-US" sz="1100" dirty="0" smtClean="0"/>
              <a:t>Perioperative </a:t>
            </a:r>
            <a:r>
              <a:rPr lang="en-US" sz="1100" dirty="0"/>
              <a:t>increase in global blood flow </a:t>
            </a:r>
            <a:endParaRPr lang="en-US" sz="1100" dirty="0" smtClean="0"/>
          </a:p>
          <a:p>
            <a:r>
              <a:rPr lang="en-US" sz="1100" dirty="0" smtClean="0"/>
              <a:t>to </a:t>
            </a:r>
            <a:r>
              <a:rPr lang="en-US" sz="1100" dirty="0"/>
              <a:t>explicit defined goals and outcomes following surgery. Cochrane Database </a:t>
            </a:r>
            <a:r>
              <a:rPr lang="en-US" sz="1100" dirty="0" err="1"/>
              <a:t>Syst</a:t>
            </a:r>
            <a:r>
              <a:rPr lang="en-US" sz="1100" dirty="0"/>
              <a:t> Rev 2012; 11: pp. CD004082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436201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Crystalloid vs. Colloid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1998 Cochrane Review showed increased mortality with albumin</a:t>
            </a:r>
          </a:p>
          <a:p>
            <a:r>
              <a:rPr lang="en-US" dirty="0" smtClean="0"/>
              <a:t>2004 SAFE study, almost 7000 patients, no difference in mortality</a:t>
            </a:r>
          </a:p>
          <a:p>
            <a:pPr lvl="1"/>
            <a:r>
              <a:rPr lang="en-US" dirty="0" smtClean="0"/>
              <a:t>Ratio of crystalloid to colloid 1.4:1, not expected 3:1</a:t>
            </a:r>
          </a:p>
          <a:p>
            <a:r>
              <a:rPr lang="en-US" dirty="0" smtClean="0"/>
              <a:t>Cochrane Review 2012: No difference in ICU patients outcomes</a:t>
            </a:r>
          </a:p>
          <a:p>
            <a:r>
              <a:rPr lang="en-US" dirty="0"/>
              <a:t>Albumin worsens mortality in </a:t>
            </a:r>
            <a:r>
              <a:rPr lang="en-US" dirty="0" smtClean="0"/>
              <a:t>TBI-subgroup of SAFE</a:t>
            </a:r>
          </a:p>
          <a:p>
            <a:r>
              <a:rPr lang="en-US" dirty="0" smtClean="0"/>
              <a:t>Albumin may be beneficial in severe sepsis-subgroup of SAFE</a:t>
            </a:r>
          </a:p>
          <a:p>
            <a:r>
              <a:rPr lang="en-US" dirty="0" smtClean="0"/>
              <a:t>CRISTAL Trial JAMA 2013: ICU pts with hypovolemic shock, most w sepsis</a:t>
            </a:r>
          </a:p>
          <a:p>
            <a:pPr lvl="1"/>
            <a:r>
              <a:rPr lang="en-US" dirty="0" smtClean="0"/>
              <a:t>No mortality benefit to Albumin over crystalloid at 28 days, maybe at 90 days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06311" y="6389511"/>
            <a:ext cx="4264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Perel</a:t>
            </a:r>
            <a:r>
              <a:rPr lang="en-US" sz="1000" dirty="0"/>
              <a:t> P., and Roberts I.: Colloids versus crystalloids for fluid resuscitation in </a:t>
            </a:r>
            <a:endParaRPr lang="en-US" sz="1000" dirty="0" smtClean="0"/>
          </a:p>
          <a:p>
            <a:r>
              <a:rPr lang="en-US" sz="1000" dirty="0" smtClean="0"/>
              <a:t>critically </a:t>
            </a:r>
            <a:r>
              <a:rPr lang="en-US" sz="1000" dirty="0"/>
              <a:t>ill patients. Cochrane Database </a:t>
            </a:r>
            <a:r>
              <a:rPr lang="en-US" sz="1000" dirty="0" err="1"/>
              <a:t>Syst</a:t>
            </a:r>
            <a:r>
              <a:rPr lang="en-US" sz="1000" dirty="0"/>
              <a:t> Rev 2012; 6: pp. CD000567</a:t>
            </a:r>
          </a:p>
        </p:txBody>
      </p:sp>
    </p:spTree>
    <p:extLst>
      <p:ext uri="{BB962C8B-B14F-4D97-AF65-F5344CB8AC3E}">
        <p14:creationId xmlns:p14="http://schemas.microsoft.com/office/powerpoint/2010/main" val="188070626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4296</TotalTime>
  <Words>718</Words>
  <Application>Microsoft Office PowerPoint</Application>
  <PresentationFormat>Widescreen</PresentationFormat>
  <Paragraphs>97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Franklin Gothic Book</vt:lpstr>
      <vt:lpstr>Crop</vt:lpstr>
      <vt:lpstr>IV Fluids</vt:lpstr>
      <vt:lpstr>Based on primarily</vt:lpstr>
      <vt:lpstr>History</vt:lpstr>
      <vt:lpstr>Physiology</vt:lpstr>
      <vt:lpstr>Physiology</vt:lpstr>
      <vt:lpstr>Glycocalyx</vt:lpstr>
      <vt:lpstr>Fluid therapy</vt:lpstr>
      <vt:lpstr>Goal directed therapy</vt:lpstr>
      <vt:lpstr>Crystalloid vs. Colloid</vt:lpstr>
      <vt:lpstr>Hydroxy-Ethyl-Starches</vt:lpstr>
      <vt:lpstr>Crystalloid vs Crystalloid</vt:lpstr>
      <vt:lpstr>Special cases</vt:lpstr>
      <vt:lpstr>Recommendations</vt:lpstr>
    </vt:vector>
  </TitlesOfParts>
  <Company>Johns Hopkins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 Fluids</dc:title>
  <dc:creator>Jed Wolpaw</dc:creator>
  <cp:lastModifiedBy>Jed Wolpaw</cp:lastModifiedBy>
  <cp:revision>21</cp:revision>
  <dcterms:created xsi:type="dcterms:W3CDTF">2016-08-17T19:58:38Z</dcterms:created>
  <dcterms:modified xsi:type="dcterms:W3CDTF">2016-09-04T17:29:02Z</dcterms:modified>
</cp:coreProperties>
</file>