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1C030A4A-631E-43B7-89E6-9C1D371C8ED4}" type="datetimeFigureOut">
              <a:rPr lang="en-US" smtClean="0"/>
              <a:t>8/13/2016</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630586C3-997E-4225-B0CF-0E4E5DB562E4}" type="slidenum">
              <a:rPr lang="en-US" smtClean="0"/>
              <a:t>‹#›</a:t>
            </a:fld>
            <a:endParaRPr lang="en-US"/>
          </a:p>
        </p:txBody>
      </p:sp>
    </p:spTree>
    <p:extLst>
      <p:ext uri="{BB962C8B-B14F-4D97-AF65-F5344CB8AC3E}">
        <p14:creationId xmlns:p14="http://schemas.microsoft.com/office/powerpoint/2010/main" val="3799448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030A4A-631E-43B7-89E6-9C1D371C8ED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0586C3-997E-4225-B0CF-0E4E5DB562E4}" type="slidenum">
              <a:rPr lang="en-US" smtClean="0"/>
              <a:t>‹#›</a:t>
            </a:fld>
            <a:endParaRPr lang="en-US"/>
          </a:p>
        </p:txBody>
      </p:sp>
    </p:spTree>
    <p:extLst>
      <p:ext uri="{BB962C8B-B14F-4D97-AF65-F5344CB8AC3E}">
        <p14:creationId xmlns:p14="http://schemas.microsoft.com/office/powerpoint/2010/main" val="4235553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1C030A4A-631E-43B7-89E6-9C1D371C8ED4}" type="datetimeFigureOut">
              <a:rPr lang="en-US" smtClean="0"/>
              <a:t>8/13/2016</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630586C3-997E-4225-B0CF-0E4E5DB562E4}" type="slidenum">
              <a:rPr lang="en-US" smtClean="0"/>
              <a:t>‹#›</a:t>
            </a:fld>
            <a:endParaRPr lang="en-US"/>
          </a:p>
        </p:txBody>
      </p:sp>
    </p:spTree>
    <p:extLst>
      <p:ext uri="{BB962C8B-B14F-4D97-AF65-F5344CB8AC3E}">
        <p14:creationId xmlns:p14="http://schemas.microsoft.com/office/powerpoint/2010/main" val="5184415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1C030A4A-631E-43B7-89E6-9C1D371C8ED4}" type="datetimeFigureOut">
              <a:rPr lang="en-US" smtClean="0"/>
              <a:t>8/13/2016</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630586C3-997E-4225-B0CF-0E4E5DB562E4}"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3405743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1C030A4A-631E-43B7-89E6-9C1D371C8ED4}" type="datetimeFigureOut">
              <a:rPr lang="en-US" smtClean="0"/>
              <a:t>8/13/2016</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630586C3-997E-4225-B0CF-0E4E5DB562E4}" type="slidenum">
              <a:rPr lang="en-US" smtClean="0"/>
              <a:t>‹#›</a:t>
            </a:fld>
            <a:endParaRPr lang="en-US"/>
          </a:p>
        </p:txBody>
      </p:sp>
    </p:spTree>
    <p:extLst>
      <p:ext uri="{BB962C8B-B14F-4D97-AF65-F5344CB8AC3E}">
        <p14:creationId xmlns:p14="http://schemas.microsoft.com/office/powerpoint/2010/main" val="17006551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1C030A4A-631E-43B7-89E6-9C1D371C8ED4}" type="datetimeFigureOut">
              <a:rPr lang="en-US" smtClean="0"/>
              <a:t>8/13/2016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0586C3-997E-4225-B0CF-0E4E5DB562E4}" type="slidenum">
              <a:rPr lang="en-US" smtClean="0"/>
              <a:t>‹#›</a:t>
            </a:fld>
            <a:endParaRPr lang="en-US"/>
          </a:p>
        </p:txBody>
      </p:sp>
    </p:spTree>
    <p:extLst>
      <p:ext uri="{BB962C8B-B14F-4D97-AF65-F5344CB8AC3E}">
        <p14:creationId xmlns:p14="http://schemas.microsoft.com/office/powerpoint/2010/main" val="2721412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1C030A4A-631E-43B7-89E6-9C1D371C8ED4}" type="datetimeFigureOut">
              <a:rPr lang="en-US" smtClean="0"/>
              <a:t>8/13/2016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0586C3-997E-4225-B0CF-0E4E5DB562E4}" type="slidenum">
              <a:rPr lang="en-US" smtClean="0"/>
              <a:t>‹#›</a:t>
            </a:fld>
            <a:endParaRPr lang="en-US"/>
          </a:p>
        </p:txBody>
      </p:sp>
    </p:spTree>
    <p:extLst>
      <p:ext uri="{BB962C8B-B14F-4D97-AF65-F5344CB8AC3E}">
        <p14:creationId xmlns:p14="http://schemas.microsoft.com/office/powerpoint/2010/main" val="33718447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030A4A-631E-43B7-89E6-9C1D371C8ED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0586C3-997E-4225-B0CF-0E4E5DB562E4}" type="slidenum">
              <a:rPr lang="en-US" smtClean="0"/>
              <a:t>‹#›</a:t>
            </a:fld>
            <a:endParaRPr lang="en-US"/>
          </a:p>
        </p:txBody>
      </p:sp>
    </p:spTree>
    <p:extLst>
      <p:ext uri="{BB962C8B-B14F-4D97-AF65-F5344CB8AC3E}">
        <p14:creationId xmlns:p14="http://schemas.microsoft.com/office/powerpoint/2010/main" val="42179353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1C030A4A-631E-43B7-89E6-9C1D371C8ED4}" type="datetimeFigureOut">
              <a:rPr lang="en-US" smtClean="0"/>
              <a:t>8/13/2016</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630586C3-997E-4225-B0CF-0E4E5DB562E4}" type="slidenum">
              <a:rPr lang="en-US" smtClean="0"/>
              <a:t>‹#›</a:t>
            </a:fld>
            <a:endParaRPr lang="en-US"/>
          </a:p>
        </p:txBody>
      </p:sp>
    </p:spTree>
    <p:extLst>
      <p:ext uri="{BB962C8B-B14F-4D97-AF65-F5344CB8AC3E}">
        <p14:creationId xmlns:p14="http://schemas.microsoft.com/office/powerpoint/2010/main" val="834170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030A4A-631E-43B7-89E6-9C1D371C8ED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0586C3-997E-4225-B0CF-0E4E5DB562E4}" type="slidenum">
              <a:rPr lang="en-US" smtClean="0"/>
              <a:t>‹#›</a:t>
            </a:fld>
            <a:endParaRPr lang="en-US"/>
          </a:p>
        </p:txBody>
      </p:sp>
    </p:spTree>
    <p:extLst>
      <p:ext uri="{BB962C8B-B14F-4D97-AF65-F5344CB8AC3E}">
        <p14:creationId xmlns:p14="http://schemas.microsoft.com/office/powerpoint/2010/main" val="1139410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1C030A4A-631E-43B7-89E6-9C1D371C8ED4}" type="datetimeFigureOut">
              <a:rPr lang="en-US" smtClean="0"/>
              <a:t>8/13/2016</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630586C3-997E-4225-B0CF-0E4E5DB562E4}" type="slidenum">
              <a:rPr lang="en-US" smtClean="0"/>
              <a:t>‹#›</a:t>
            </a:fld>
            <a:endParaRPr lang="en-US"/>
          </a:p>
        </p:txBody>
      </p:sp>
    </p:spTree>
    <p:extLst>
      <p:ext uri="{BB962C8B-B14F-4D97-AF65-F5344CB8AC3E}">
        <p14:creationId xmlns:p14="http://schemas.microsoft.com/office/powerpoint/2010/main" val="4080968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C030A4A-631E-43B7-89E6-9C1D371C8ED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0586C3-997E-4225-B0CF-0E4E5DB562E4}" type="slidenum">
              <a:rPr lang="en-US" smtClean="0"/>
              <a:t>‹#›</a:t>
            </a:fld>
            <a:endParaRPr lang="en-US"/>
          </a:p>
        </p:txBody>
      </p:sp>
    </p:spTree>
    <p:extLst>
      <p:ext uri="{BB962C8B-B14F-4D97-AF65-F5344CB8AC3E}">
        <p14:creationId xmlns:p14="http://schemas.microsoft.com/office/powerpoint/2010/main" val="970068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C030A4A-631E-43B7-89E6-9C1D371C8ED4}" type="datetimeFigureOut">
              <a:rPr lang="en-US" smtClean="0"/>
              <a:t>8/13/2016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0586C3-997E-4225-B0CF-0E4E5DB562E4}" type="slidenum">
              <a:rPr lang="en-US" smtClean="0"/>
              <a:t>‹#›</a:t>
            </a:fld>
            <a:endParaRPr lang="en-US"/>
          </a:p>
        </p:txBody>
      </p:sp>
    </p:spTree>
    <p:extLst>
      <p:ext uri="{BB962C8B-B14F-4D97-AF65-F5344CB8AC3E}">
        <p14:creationId xmlns:p14="http://schemas.microsoft.com/office/powerpoint/2010/main" val="2450683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C030A4A-631E-43B7-89E6-9C1D371C8ED4}" type="datetimeFigureOut">
              <a:rPr lang="en-US" smtClean="0"/>
              <a:t>8/13/2016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0586C3-997E-4225-B0CF-0E4E5DB562E4}" type="slidenum">
              <a:rPr lang="en-US" smtClean="0"/>
              <a:t>‹#›</a:t>
            </a:fld>
            <a:endParaRPr lang="en-US"/>
          </a:p>
        </p:txBody>
      </p:sp>
    </p:spTree>
    <p:extLst>
      <p:ext uri="{BB962C8B-B14F-4D97-AF65-F5344CB8AC3E}">
        <p14:creationId xmlns:p14="http://schemas.microsoft.com/office/powerpoint/2010/main" val="486446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030A4A-631E-43B7-89E6-9C1D371C8ED4}" type="datetimeFigureOut">
              <a:rPr lang="en-US" smtClean="0"/>
              <a:t>8/13/2016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0586C3-997E-4225-B0CF-0E4E5DB562E4}" type="slidenum">
              <a:rPr lang="en-US" smtClean="0"/>
              <a:t>‹#›</a:t>
            </a:fld>
            <a:endParaRPr lang="en-US"/>
          </a:p>
        </p:txBody>
      </p:sp>
    </p:spTree>
    <p:extLst>
      <p:ext uri="{BB962C8B-B14F-4D97-AF65-F5344CB8AC3E}">
        <p14:creationId xmlns:p14="http://schemas.microsoft.com/office/powerpoint/2010/main" val="1001831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030A4A-631E-43B7-89E6-9C1D371C8ED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0586C3-997E-4225-B0CF-0E4E5DB562E4}" type="slidenum">
              <a:rPr lang="en-US" smtClean="0"/>
              <a:t>‹#›</a:t>
            </a:fld>
            <a:endParaRPr lang="en-US"/>
          </a:p>
        </p:txBody>
      </p:sp>
    </p:spTree>
    <p:extLst>
      <p:ext uri="{BB962C8B-B14F-4D97-AF65-F5344CB8AC3E}">
        <p14:creationId xmlns:p14="http://schemas.microsoft.com/office/powerpoint/2010/main" val="4257330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030A4A-631E-43B7-89E6-9C1D371C8ED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0586C3-997E-4225-B0CF-0E4E5DB562E4}" type="slidenum">
              <a:rPr lang="en-US" smtClean="0"/>
              <a:t>‹#›</a:t>
            </a:fld>
            <a:endParaRPr lang="en-US"/>
          </a:p>
        </p:txBody>
      </p:sp>
    </p:spTree>
    <p:extLst>
      <p:ext uri="{BB962C8B-B14F-4D97-AF65-F5344CB8AC3E}">
        <p14:creationId xmlns:p14="http://schemas.microsoft.com/office/powerpoint/2010/main" val="1776009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C030A4A-631E-43B7-89E6-9C1D371C8ED4}" type="datetimeFigureOut">
              <a:rPr lang="en-US" smtClean="0"/>
              <a:t>8/13/2016</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30586C3-997E-4225-B0CF-0E4E5DB562E4}" type="slidenum">
              <a:rPr lang="en-US" smtClean="0"/>
              <a:t>‹#›</a:t>
            </a:fld>
            <a:endParaRPr lang="en-US"/>
          </a:p>
        </p:txBody>
      </p:sp>
    </p:spTree>
    <p:extLst>
      <p:ext uri="{BB962C8B-B14F-4D97-AF65-F5344CB8AC3E}">
        <p14:creationId xmlns:p14="http://schemas.microsoft.com/office/powerpoint/2010/main" val="29002955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Opioids part 1</a:t>
            </a:r>
            <a:endParaRPr lang="en-US" dirty="0"/>
          </a:p>
        </p:txBody>
      </p:sp>
      <p:sp>
        <p:nvSpPr>
          <p:cNvPr id="3" name="Subtitle 2"/>
          <p:cNvSpPr>
            <a:spLocks noGrp="1"/>
          </p:cNvSpPr>
          <p:nvPr>
            <p:ph type="subTitle" idx="1"/>
          </p:nvPr>
        </p:nvSpPr>
        <p:spPr/>
        <p:txBody>
          <a:bodyPr/>
          <a:lstStyle/>
          <a:p>
            <a:r>
              <a:rPr lang="en-US" dirty="0" smtClean="0"/>
              <a:t>Jed Wolpaw MD, </a:t>
            </a:r>
            <a:r>
              <a:rPr lang="en-US" dirty="0" err="1" smtClean="0"/>
              <a:t>M.Ed</a:t>
            </a:r>
            <a:endParaRPr lang="en-US" dirty="0"/>
          </a:p>
        </p:txBody>
      </p:sp>
    </p:spTree>
    <p:extLst>
      <p:ext uri="{BB962C8B-B14F-4D97-AF65-F5344CB8AC3E}">
        <p14:creationId xmlns:p14="http://schemas.microsoft.com/office/powerpoint/2010/main" val="1039758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Cerebral blood flow/ICP</a:t>
            </a:r>
            <a:endParaRPr lang="en-US" dirty="0"/>
          </a:p>
        </p:txBody>
      </p:sp>
      <p:sp>
        <p:nvSpPr>
          <p:cNvPr id="3" name="Content Placeholder 2"/>
          <p:cNvSpPr>
            <a:spLocks noGrp="1"/>
          </p:cNvSpPr>
          <p:nvPr>
            <p:ph idx="1"/>
          </p:nvPr>
        </p:nvSpPr>
        <p:spPr/>
        <p:txBody>
          <a:bodyPr/>
          <a:lstStyle/>
          <a:p>
            <a:r>
              <a:rPr lang="en-US" dirty="0" smtClean="0"/>
              <a:t>Usually cause small decreases in CMR and ICP or don’t affect them at all</a:t>
            </a:r>
          </a:p>
          <a:p>
            <a:r>
              <a:rPr lang="en-US" dirty="0" smtClean="0"/>
              <a:t>Cause decreases in blood flow when combined with N20</a:t>
            </a:r>
          </a:p>
          <a:p>
            <a:r>
              <a:rPr lang="en-US" dirty="0" smtClean="0"/>
              <a:t>Preserves CPP, mostly because of minimal effect on BP</a:t>
            </a:r>
          </a:p>
          <a:p>
            <a:r>
              <a:rPr lang="en-US" dirty="0" smtClean="0"/>
              <a:t>Can cause </a:t>
            </a:r>
            <a:r>
              <a:rPr lang="en-US" dirty="0" err="1" smtClean="0"/>
              <a:t>neuroexcitation</a:t>
            </a:r>
            <a:r>
              <a:rPr lang="en-US" dirty="0" smtClean="0"/>
              <a:t>, high doses can cause seizures</a:t>
            </a:r>
          </a:p>
          <a:p>
            <a:r>
              <a:rPr lang="en-US" dirty="0" smtClean="0"/>
              <a:t>Causes constriction of pupils through excitation of parasympathetic nerve to pupil</a:t>
            </a:r>
          </a:p>
          <a:p>
            <a:endParaRPr lang="en-US" dirty="0"/>
          </a:p>
        </p:txBody>
      </p:sp>
    </p:spTree>
    <p:extLst>
      <p:ext uri="{BB962C8B-B14F-4D97-AF65-F5344CB8AC3E}">
        <p14:creationId xmlns:p14="http://schemas.microsoft.com/office/powerpoint/2010/main" val="4021178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Opioid induced rigidity</a:t>
            </a:r>
            <a:endParaRPr lang="en-US" dirty="0"/>
          </a:p>
        </p:txBody>
      </p:sp>
      <p:sp>
        <p:nvSpPr>
          <p:cNvPr id="3" name="Content Placeholder 2"/>
          <p:cNvSpPr>
            <a:spLocks noGrp="1"/>
          </p:cNvSpPr>
          <p:nvPr>
            <p:ph idx="1"/>
          </p:nvPr>
        </p:nvSpPr>
        <p:spPr/>
        <p:txBody>
          <a:bodyPr/>
          <a:lstStyle/>
          <a:p>
            <a:r>
              <a:rPr lang="en-US" dirty="0" smtClean="0"/>
              <a:t>Mechanism not fully understood</a:t>
            </a:r>
          </a:p>
          <a:p>
            <a:r>
              <a:rPr lang="en-US" dirty="0" smtClean="0"/>
              <a:t>Not direct action on muscle fibers</a:t>
            </a:r>
          </a:p>
          <a:p>
            <a:r>
              <a:rPr lang="en-US" dirty="0" smtClean="0"/>
              <a:t>Can be prevented or treated with </a:t>
            </a:r>
            <a:r>
              <a:rPr lang="en-US" dirty="0" err="1" smtClean="0"/>
              <a:t>nondepolarizing</a:t>
            </a:r>
            <a:r>
              <a:rPr lang="en-US" dirty="0" smtClean="0"/>
              <a:t> NMBs</a:t>
            </a:r>
          </a:p>
          <a:p>
            <a:r>
              <a:rPr lang="en-US" dirty="0" smtClean="0"/>
              <a:t>Can also be prevented or treated with benzos such as versed</a:t>
            </a:r>
            <a:endParaRPr lang="en-US" dirty="0"/>
          </a:p>
        </p:txBody>
      </p:sp>
    </p:spTree>
    <p:extLst>
      <p:ext uri="{BB962C8B-B14F-4D97-AF65-F5344CB8AC3E}">
        <p14:creationId xmlns:p14="http://schemas.microsoft.com/office/powerpoint/2010/main" val="2777699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PRuritis</a:t>
            </a:r>
            <a:endParaRPr lang="en-US" dirty="0"/>
          </a:p>
        </p:txBody>
      </p:sp>
      <p:sp>
        <p:nvSpPr>
          <p:cNvPr id="3" name="Content Placeholder 2"/>
          <p:cNvSpPr>
            <a:spLocks noGrp="1"/>
          </p:cNvSpPr>
          <p:nvPr>
            <p:ph idx="1"/>
          </p:nvPr>
        </p:nvSpPr>
        <p:spPr/>
        <p:txBody>
          <a:bodyPr/>
          <a:lstStyle/>
          <a:p>
            <a:r>
              <a:rPr lang="en-US" dirty="0" smtClean="0"/>
              <a:t>Not from histamine release (non-histamine releasing opioids still cause it)</a:t>
            </a:r>
          </a:p>
          <a:p>
            <a:r>
              <a:rPr lang="en-US" dirty="0" smtClean="0"/>
              <a:t>Probably mediated by Mu receptor</a:t>
            </a:r>
          </a:p>
          <a:p>
            <a:r>
              <a:rPr lang="en-US" dirty="0" smtClean="0"/>
              <a:t>Reversed by naloxone</a:t>
            </a:r>
          </a:p>
          <a:p>
            <a:r>
              <a:rPr lang="en-US" dirty="0" smtClean="0"/>
              <a:t>Reduced by:</a:t>
            </a:r>
          </a:p>
          <a:p>
            <a:pPr lvl="1"/>
            <a:r>
              <a:rPr lang="en-US" dirty="0" smtClean="0"/>
              <a:t>Zofran</a:t>
            </a:r>
          </a:p>
          <a:p>
            <a:pPr lvl="1"/>
            <a:r>
              <a:rPr lang="en-US" dirty="0" smtClean="0"/>
              <a:t>Kappa agonists (</a:t>
            </a:r>
            <a:r>
              <a:rPr lang="en-US" dirty="0" err="1" smtClean="0"/>
              <a:t>pentazocine</a:t>
            </a:r>
            <a:r>
              <a:rPr lang="en-US" dirty="0" smtClean="0"/>
              <a:t>)</a:t>
            </a:r>
          </a:p>
          <a:p>
            <a:pPr lvl="1"/>
            <a:r>
              <a:rPr lang="en-US" dirty="0" err="1" smtClean="0"/>
              <a:t>Droperidol</a:t>
            </a:r>
            <a:endParaRPr lang="en-US" dirty="0" smtClean="0"/>
          </a:p>
          <a:p>
            <a:pPr lvl="1"/>
            <a:r>
              <a:rPr lang="en-US" dirty="0" err="1" smtClean="0"/>
              <a:t>Propofol</a:t>
            </a:r>
            <a:endParaRPr lang="en-US" dirty="0" smtClean="0"/>
          </a:p>
          <a:p>
            <a:pPr lvl="1"/>
            <a:r>
              <a:rPr lang="en-US" dirty="0" smtClean="0"/>
              <a:t>Gabapentin</a:t>
            </a:r>
            <a:endParaRPr lang="en-US" dirty="0"/>
          </a:p>
        </p:txBody>
      </p:sp>
    </p:spTree>
    <p:extLst>
      <p:ext uri="{BB962C8B-B14F-4D97-AF65-F5344CB8AC3E}">
        <p14:creationId xmlns:p14="http://schemas.microsoft.com/office/powerpoint/2010/main" val="1148413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Respiratory effects: Beneficial</a:t>
            </a:r>
            <a:endParaRPr lang="en-US" dirty="0"/>
          </a:p>
        </p:txBody>
      </p:sp>
      <p:sp>
        <p:nvSpPr>
          <p:cNvPr id="3" name="Content Placeholder 2"/>
          <p:cNvSpPr>
            <a:spLocks noGrp="1"/>
          </p:cNvSpPr>
          <p:nvPr>
            <p:ph idx="1"/>
          </p:nvPr>
        </p:nvSpPr>
        <p:spPr/>
        <p:txBody>
          <a:bodyPr/>
          <a:lstStyle/>
          <a:p>
            <a:r>
              <a:rPr lang="en-US" dirty="0" smtClean="0"/>
              <a:t>Prevent coughing except rapid bolus admin can cause cough</a:t>
            </a:r>
          </a:p>
          <a:p>
            <a:r>
              <a:rPr lang="en-US" dirty="0" smtClean="0"/>
              <a:t>Depress upper airway, tracheal and lower respiratory tract reflexes</a:t>
            </a:r>
          </a:p>
          <a:p>
            <a:pPr lvl="1"/>
            <a:r>
              <a:rPr lang="en-US" dirty="0" smtClean="0"/>
              <a:t>Prevent “bucking and coughing” with intubation when given 3-5 minutes before intubation and at doses of 3-5mcg/kg</a:t>
            </a:r>
          </a:p>
          <a:p>
            <a:r>
              <a:rPr lang="en-US" dirty="0" smtClean="0"/>
              <a:t>Fentanyl has some </a:t>
            </a:r>
            <a:r>
              <a:rPr lang="en-US" dirty="0" err="1" smtClean="0"/>
              <a:t>antimuscarinic</a:t>
            </a:r>
            <a:r>
              <a:rPr lang="en-US" dirty="0" smtClean="0"/>
              <a:t> and </a:t>
            </a:r>
            <a:r>
              <a:rPr lang="en-US" dirty="0" err="1" smtClean="0"/>
              <a:t>antihistaminergic</a:t>
            </a:r>
            <a:r>
              <a:rPr lang="en-US" dirty="0" smtClean="0"/>
              <a:t> properties, may help bronchospasm</a:t>
            </a:r>
          </a:p>
          <a:p>
            <a:endParaRPr lang="en-US" dirty="0"/>
          </a:p>
        </p:txBody>
      </p:sp>
    </p:spTree>
    <p:extLst>
      <p:ext uri="{BB962C8B-B14F-4D97-AF65-F5344CB8AC3E}">
        <p14:creationId xmlns:p14="http://schemas.microsoft.com/office/powerpoint/2010/main" val="1505046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Respiratory effects: Harmful</a:t>
            </a:r>
            <a:endParaRPr lang="en-US" dirty="0"/>
          </a:p>
        </p:txBody>
      </p:sp>
      <p:sp>
        <p:nvSpPr>
          <p:cNvPr id="3" name="Content Placeholder 2"/>
          <p:cNvSpPr>
            <a:spLocks noGrp="1"/>
          </p:cNvSpPr>
          <p:nvPr>
            <p:ph idx="1"/>
          </p:nvPr>
        </p:nvSpPr>
        <p:spPr>
          <a:xfrm>
            <a:off x="685800" y="2194560"/>
            <a:ext cx="7404652" cy="4024125"/>
          </a:xfrm>
        </p:spPr>
        <p:txBody>
          <a:bodyPr/>
          <a:lstStyle/>
          <a:p>
            <a:r>
              <a:rPr lang="en-US" dirty="0"/>
              <a:t>Decrease  response to </a:t>
            </a:r>
            <a:r>
              <a:rPr lang="en-US" dirty="0" smtClean="0"/>
              <a:t>hypercapnia and hypoxia </a:t>
            </a:r>
            <a:r>
              <a:rPr lang="en-US" dirty="0"/>
              <a:t>through Mu receptor </a:t>
            </a:r>
            <a:r>
              <a:rPr lang="en-US" dirty="0" smtClean="0"/>
              <a:t>action in brainstem respiratory center</a:t>
            </a:r>
          </a:p>
          <a:p>
            <a:r>
              <a:rPr lang="en-US" dirty="0" smtClean="0"/>
              <a:t>Apnea comes before unconsciousness</a:t>
            </a:r>
          </a:p>
          <a:p>
            <a:pPr lvl="1"/>
            <a:r>
              <a:rPr lang="en-US" dirty="0" smtClean="0"/>
              <a:t>Pts will breathe if told to</a:t>
            </a:r>
          </a:p>
          <a:p>
            <a:r>
              <a:rPr lang="en-US" dirty="0" smtClean="0"/>
              <a:t>Fentanyl cumulative doses above 20mcg/kg are predictive of need for post-op ventilation</a:t>
            </a:r>
          </a:p>
          <a:p>
            <a:pPr lvl="1"/>
            <a:r>
              <a:rPr lang="en-US" dirty="0" smtClean="0"/>
              <a:t>Can depress drive to breath for many hours</a:t>
            </a:r>
          </a:p>
          <a:p>
            <a:r>
              <a:rPr lang="en-US" dirty="0" smtClean="0"/>
              <a:t>Delayed/recurring respiratory depression</a:t>
            </a:r>
          </a:p>
          <a:p>
            <a:pPr lvl="1"/>
            <a:r>
              <a:rPr lang="en-US" dirty="0" smtClean="0"/>
              <a:t>Increased release from muscle into plasma with rewarming, shivering, motion etc. </a:t>
            </a:r>
            <a:endParaRPr lang="en-US" dirty="0"/>
          </a:p>
          <a:p>
            <a:endParaRPr lang="en-US" dirty="0"/>
          </a:p>
        </p:txBody>
      </p:sp>
      <p:pic>
        <p:nvPicPr>
          <p:cNvPr id="4" name="Picture 3"/>
          <p:cNvPicPr>
            <a:picLocks noChangeAspect="1"/>
          </p:cNvPicPr>
          <p:nvPr/>
        </p:nvPicPr>
        <p:blipFill>
          <a:blip r:embed="rId2"/>
          <a:stretch>
            <a:fillRect/>
          </a:stretch>
        </p:blipFill>
        <p:spPr>
          <a:xfrm>
            <a:off x="8210137" y="2914868"/>
            <a:ext cx="3524250" cy="3581400"/>
          </a:xfrm>
          <a:prstGeom prst="rect">
            <a:avLst/>
          </a:prstGeom>
        </p:spPr>
      </p:pic>
      <p:sp>
        <p:nvSpPr>
          <p:cNvPr id="5" name="TextBox 4"/>
          <p:cNvSpPr txBox="1"/>
          <p:nvPr/>
        </p:nvSpPr>
        <p:spPr>
          <a:xfrm>
            <a:off x="408790" y="6357769"/>
            <a:ext cx="2313454" cy="276999"/>
          </a:xfrm>
          <a:prstGeom prst="rect">
            <a:avLst/>
          </a:prstGeom>
          <a:noFill/>
        </p:spPr>
        <p:txBody>
          <a:bodyPr wrap="none" rtlCol="0">
            <a:spAutoFit/>
          </a:bodyPr>
          <a:lstStyle/>
          <a:p>
            <a:r>
              <a:rPr lang="en-US" sz="1200" dirty="0" smtClean="0"/>
              <a:t>Miller’s Anesthesia 8</a:t>
            </a:r>
            <a:r>
              <a:rPr lang="en-US" sz="1200" baseline="30000" dirty="0" smtClean="0"/>
              <a:t>th</a:t>
            </a:r>
            <a:r>
              <a:rPr lang="en-US" sz="1200" dirty="0" smtClean="0"/>
              <a:t> edition</a:t>
            </a:r>
            <a:endParaRPr lang="en-US" sz="1200" dirty="0"/>
          </a:p>
        </p:txBody>
      </p:sp>
    </p:spTree>
    <p:extLst>
      <p:ext uri="{BB962C8B-B14F-4D97-AF65-F5344CB8AC3E}">
        <p14:creationId xmlns:p14="http://schemas.microsoft.com/office/powerpoint/2010/main" val="1325911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539" y="764373"/>
            <a:ext cx="11827565" cy="1293028"/>
          </a:xfrm>
        </p:spPr>
        <p:txBody>
          <a:bodyPr/>
          <a:lstStyle/>
          <a:p>
            <a:r>
              <a:rPr lang="en-US" dirty="0" smtClean="0"/>
              <a:t>Factors affecting respiratory depression</a:t>
            </a:r>
            <a:endParaRPr lang="en-US" dirty="0"/>
          </a:p>
        </p:txBody>
      </p:sp>
      <p:sp>
        <p:nvSpPr>
          <p:cNvPr id="3" name="Content Placeholder 2"/>
          <p:cNvSpPr>
            <a:spLocks noGrp="1"/>
          </p:cNvSpPr>
          <p:nvPr>
            <p:ph idx="1"/>
          </p:nvPr>
        </p:nvSpPr>
        <p:spPr/>
        <p:txBody>
          <a:bodyPr/>
          <a:lstStyle/>
          <a:p>
            <a:r>
              <a:rPr lang="en-US" dirty="0" smtClean="0"/>
              <a:t>Dose</a:t>
            </a:r>
          </a:p>
          <a:p>
            <a:r>
              <a:rPr lang="en-US" dirty="0" smtClean="0"/>
              <a:t>Older age</a:t>
            </a:r>
          </a:p>
          <a:p>
            <a:r>
              <a:rPr lang="en-US" dirty="0" smtClean="0"/>
              <a:t>Other CNS depressants</a:t>
            </a:r>
          </a:p>
          <a:p>
            <a:r>
              <a:rPr lang="en-US" dirty="0" smtClean="0"/>
              <a:t>Renal insufficiency</a:t>
            </a:r>
          </a:p>
          <a:p>
            <a:r>
              <a:rPr lang="en-US" dirty="0" err="1" smtClean="0"/>
              <a:t>Hypocapnia</a:t>
            </a:r>
            <a:endParaRPr lang="en-US" dirty="0" smtClean="0"/>
          </a:p>
          <a:p>
            <a:r>
              <a:rPr lang="en-US" dirty="0" smtClean="0"/>
              <a:t>Reduction of hepatic blood flow—decreased clearance</a:t>
            </a:r>
            <a:endParaRPr lang="en-US" dirty="0"/>
          </a:p>
        </p:txBody>
      </p:sp>
    </p:spTree>
    <p:extLst>
      <p:ext uri="{BB962C8B-B14F-4D97-AF65-F5344CB8AC3E}">
        <p14:creationId xmlns:p14="http://schemas.microsoft.com/office/powerpoint/2010/main" val="33128356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419816"/>
            <a:ext cx="8610600" cy="1293028"/>
          </a:xfrm>
        </p:spPr>
        <p:txBody>
          <a:bodyPr/>
          <a:lstStyle/>
          <a:p>
            <a:r>
              <a:rPr lang="en-US" dirty="0" smtClean="0"/>
              <a:t>Cardiovascular effects</a:t>
            </a:r>
            <a:endParaRPr lang="en-US" dirty="0"/>
          </a:p>
        </p:txBody>
      </p:sp>
      <p:sp>
        <p:nvSpPr>
          <p:cNvPr id="3" name="Content Placeholder 2"/>
          <p:cNvSpPr>
            <a:spLocks noGrp="1"/>
          </p:cNvSpPr>
          <p:nvPr>
            <p:ph idx="1"/>
          </p:nvPr>
        </p:nvSpPr>
        <p:spPr>
          <a:xfrm>
            <a:off x="685800" y="1712844"/>
            <a:ext cx="10820400" cy="4793973"/>
          </a:xfrm>
        </p:spPr>
        <p:txBody>
          <a:bodyPr>
            <a:normAutofit/>
          </a:bodyPr>
          <a:lstStyle/>
          <a:p>
            <a:r>
              <a:rPr lang="en-US" dirty="0" smtClean="0"/>
              <a:t>Hemodynamically stable unless dependent on high sympathetic tone</a:t>
            </a:r>
          </a:p>
          <a:p>
            <a:r>
              <a:rPr lang="en-US" dirty="0" smtClean="0"/>
              <a:t>Most cause bradycardia through central vagal nucleus except meperidine which can cause tachycardia</a:t>
            </a:r>
          </a:p>
          <a:p>
            <a:pPr lvl="1"/>
            <a:r>
              <a:rPr lang="en-US" dirty="0" smtClean="0"/>
              <a:t>Bradycardia can be exacerbated with concomitant use of B-blockers or CA2+ channel blockers</a:t>
            </a:r>
          </a:p>
          <a:p>
            <a:r>
              <a:rPr lang="en-US" dirty="0" smtClean="0"/>
              <a:t>Fentanyl, but not morphine, may have mild positive inotropic effects</a:t>
            </a:r>
          </a:p>
          <a:p>
            <a:r>
              <a:rPr lang="en-US" dirty="0" smtClean="0"/>
              <a:t>Can provide effect similar to ischemic preconditioning: protect myocardium, reduce infarct size</a:t>
            </a:r>
          </a:p>
          <a:p>
            <a:r>
              <a:rPr lang="en-US" dirty="0" smtClean="0"/>
              <a:t>Maintains O2 supply/demand ratio </a:t>
            </a:r>
          </a:p>
          <a:p>
            <a:r>
              <a:rPr lang="en-US" dirty="0" smtClean="0"/>
              <a:t>Enhances </a:t>
            </a:r>
            <a:r>
              <a:rPr lang="en-US" dirty="0" err="1" smtClean="0"/>
              <a:t>oculocardiac</a:t>
            </a:r>
            <a:r>
              <a:rPr lang="en-US" dirty="0" smtClean="0"/>
              <a:t> reflex</a:t>
            </a:r>
          </a:p>
          <a:p>
            <a:r>
              <a:rPr lang="en-US" dirty="0" smtClean="0"/>
              <a:t>Morphine and meperidine cause histamine </a:t>
            </a:r>
            <a:r>
              <a:rPr lang="en-US" dirty="0" err="1" smtClean="0"/>
              <a:t>release</a:t>
            </a:r>
            <a:r>
              <a:rPr lang="en-US" dirty="0" err="1" smtClean="0">
                <a:sym typeface="Wingdings" panose="05000000000000000000" pitchFamily="2" charset="2"/>
              </a:rPr>
              <a:t>hypotension</a:t>
            </a:r>
            <a:r>
              <a:rPr lang="en-US" dirty="0" smtClean="0">
                <a:sym typeface="Wingdings" panose="05000000000000000000" pitchFamily="2" charset="2"/>
              </a:rPr>
              <a:t> via vasodilation</a:t>
            </a: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12473181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Endocrine effects</a:t>
            </a:r>
            <a:endParaRPr lang="en-US" dirty="0"/>
          </a:p>
        </p:txBody>
      </p:sp>
      <p:sp>
        <p:nvSpPr>
          <p:cNvPr id="3" name="Content Placeholder 2"/>
          <p:cNvSpPr>
            <a:spLocks noGrp="1"/>
          </p:cNvSpPr>
          <p:nvPr>
            <p:ph idx="1"/>
          </p:nvPr>
        </p:nvSpPr>
        <p:spPr/>
        <p:txBody>
          <a:bodyPr/>
          <a:lstStyle/>
          <a:p>
            <a:r>
              <a:rPr lang="en-US" dirty="0" smtClean="0"/>
              <a:t>Reduce stress response by inhibiting HPA axis</a:t>
            </a:r>
          </a:p>
          <a:p>
            <a:pPr lvl="1"/>
            <a:r>
              <a:rPr lang="en-US" dirty="0" smtClean="0"/>
              <a:t>Morphine and fentanyl prevent ACTH release and cortisol secretion</a:t>
            </a:r>
          </a:p>
          <a:p>
            <a:r>
              <a:rPr lang="en-US" dirty="0" smtClean="0"/>
              <a:t>Can reduce surgically induced hyperglycemia</a:t>
            </a:r>
            <a:endParaRPr lang="en-US" dirty="0"/>
          </a:p>
        </p:txBody>
      </p:sp>
    </p:spTree>
    <p:extLst>
      <p:ext uri="{BB962C8B-B14F-4D97-AF65-F5344CB8AC3E}">
        <p14:creationId xmlns:p14="http://schemas.microsoft.com/office/powerpoint/2010/main" val="19577033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Tolerance and Hyperalgesia</a:t>
            </a:r>
            <a:endParaRPr lang="en-US" dirty="0"/>
          </a:p>
        </p:txBody>
      </p:sp>
      <p:sp>
        <p:nvSpPr>
          <p:cNvPr id="3" name="Content Placeholder 2"/>
          <p:cNvSpPr>
            <a:spLocks noGrp="1"/>
          </p:cNvSpPr>
          <p:nvPr>
            <p:ph idx="1"/>
          </p:nvPr>
        </p:nvSpPr>
        <p:spPr/>
        <p:txBody>
          <a:bodyPr/>
          <a:lstStyle/>
          <a:p>
            <a:r>
              <a:rPr lang="en-US" dirty="0" smtClean="0"/>
              <a:t>Tolerance develops from long term use but also can happen with high dose short term remifentanil (0.3mcg/kg/min)</a:t>
            </a:r>
          </a:p>
          <a:p>
            <a:r>
              <a:rPr lang="en-US" dirty="0" smtClean="0"/>
              <a:t>Prevented or attenuated by use of NMDA blockers: ketamine, N20, methadone, Mg2+</a:t>
            </a:r>
          </a:p>
          <a:p>
            <a:pPr lvl="1"/>
            <a:r>
              <a:rPr lang="en-US" dirty="0" smtClean="0"/>
              <a:t>Zofran and </a:t>
            </a:r>
            <a:r>
              <a:rPr lang="en-US" dirty="0" err="1" smtClean="0"/>
              <a:t>propofol</a:t>
            </a:r>
            <a:r>
              <a:rPr lang="en-US" dirty="0" smtClean="0"/>
              <a:t> may also attenuate opioid induced hyperalgesia</a:t>
            </a:r>
          </a:p>
          <a:p>
            <a:r>
              <a:rPr lang="en-US" dirty="0" smtClean="0"/>
              <a:t>Tolerance leads to lower pain threshold and hyperalgesia</a:t>
            </a:r>
            <a:endParaRPr lang="en-US" dirty="0"/>
          </a:p>
        </p:txBody>
      </p:sp>
    </p:spTree>
    <p:extLst>
      <p:ext uri="{BB962C8B-B14F-4D97-AF65-F5344CB8AC3E}">
        <p14:creationId xmlns:p14="http://schemas.microsoft.com/office/powerpoint/2010/main" val="3674494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effects</a:t>
            </a:r>
            <a:endParaRPr lang="en-US" dirty="0"/>
          </a:p>
        </p:txBody>
      </p:sp>
      <p:sp>
        <p:nvSpPr>
          <p:cNvPr id="3" name="Content Placeholder 2"/>
          <p:cNvSpPr>
            <a:spLocks noGrp="1"/>
          </p:cNvSpPr>
          <p:nvPr>
            <p:ph idx="1"/>
          </p:nvPr>
        </p:nvSpPr>
        <p:spPr/>
        <p:txBody>
          <a:bodyPr/>
          <a:lstStyle/>
          <a:p>
            <a:r>
              <a:rPr lang="en-US" dirty="0" smtClean="0"/>
              <a:t>Urinary retention</a:t>
            </a:r>
          </a:p>
          <a:p>
            <a:r>
              <a:rPr lang="en-US" dirty="0" smtClean="0"/>
              <a:t>Nausea, vomiting, inhibited gastric emptying, ileus</a:t>
            </a:r>
          </a:p>
          <a:p>
            <a:pPr lvl="1"/>
            <a:r>
              <a:rPr lang="en-US" dirty="0" smtClean="0"/>
              <a:t>Nausea/vomiting can be attenuated by </a:t>
            </a:r>
            <a:r>
              <a:rPr lang="en-US" dirty="0" err="1" smtClean="0"/>
              <a:t>propofol</a:t>
            </a:r>
            <a:r>
              <a:rPr lang="en-US" dirty="0" smtClean="0"/>
              <a:t>, Zofran, </a:t>
            </a:r>
            <a:r>
              <a:rPr lang="en-US" dirty="0" err="1" smtClean="0"/>
              <a:t>decadron</a:t>
            </a:r>
            <a:r>
              <a:rPr lang="en-US" dirty="0" smtClean="0"/>
              <a:t>, low dose naloxone infusion (0.25 mcg/kg/HOUR) (doesn’t affect analgesia)</a:t>
            </a:r>
          </a:p>
          <a:p>
            <a:r>
              <a:rPr lang="en-US" dirty="0" smtClean="0"/>
              <a:t>Sphincter of </a:t>
            </a:r>
            <a:r>
              <a:rPr lang="en-US" dirty="0" err="1" smtClean="0"/>
              <a:t>Oddi</a:t>
            </a:r>
            <a:r>
              <a:rPr lang="en-US" dirty="0" smtClean="0"/>
              <a:t> spasm is not real, mildly increases biliary duct pressure</a:t>
            </a:r>
          </a:p>
          <a:p>
            <a:r>
              <a:rPr lang="en-US" dirty="0" smtClean="0"/>
              <a:t>Minimal to no effects on liver function</a:t>
            </a:r>
          </a:p>
          <a:p>
            <a:r>
              <a:rPr lang="en-US" dirty="0" smtClean="0"/>
              <a:t>Cross placenta, can cause neonatal depression but not </a:t>
            </a:r>
            <a:r>
              <a:rPr lang="en-US" dirty="0" err="1" smtClean="0"/>
              <a:t>teratogenesis</a:t>
            </a:r>
            <a:endParaRPr lang="en-US" dirty="0" smtClean="0"/>
          </a:p>
          <a:p>
            <a:r>
              <a:rPr lang="en-US" dirty="0" smtClean="0"/>
              <a:t>Can attenuate increases in ICP from intubation and from </a:t>
            </a:r>
            <a:r>
              <a:rPr lang="en-US" dirty="0" err="1" smtClean="0"/>
              <a:t>sux</a:t>
            </a:r>
            <a:endParaRPr lang="en-US" dirty="0"/>
          </a:p>
        </p:txBody>
      </p:sp>
    </p:spTree>
    <p:extLst>
      <p:ext uri="{BB962C8B-B14F-4D97-AF65-F5344CB8AC3E}">
        <p14:creationId xmlns:p14="http://schemas.microsoft.com/office/powerpoint/2010/main" val="4100620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opioids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Naturally </a:t>
            </a:r>
            <a:r>
              <a:rPr lang="en-US" dirty="0"/>
              <a:t>Occurring</a:t>
            </a:r>
          </a:p>
          <a:p>
            <a:pPr lvl="1"/>
            <a:r>
              <a:rPr lang="en-US" dirty="0"/>
              <a:t>Morphine</a:t>
            </a:r>
          </a:p>
          <a:p>
            <a:pPr lvl="1"/>
            <a:r>
              <a:rPr lang="en-US" dirty="0"/>
              <a:t>Codeine</a:t>
            </a:r>
          </a:p>
          <a:p>
            <a:pPr lvl="1"/>
            <a:r>
              <a:rPr lang="en-US" dirty="0" err="1"/>
              <a:t>Papaverine</a:t>
            </a:r>
            <a:endParaRPr lang="en-US" dirty="0"/>
          </a:p>
          <a:p>
            <a:pPr lvl="1"/>
            <a:r>
              <a:rPr lang="en-US" dirty="0" err="1"/>
              <a:t>Thebaine</a:t>
            </a:r>
            <a:endParaRPr lang="en-US" dirty="0"/>
          </a:p>
          <a:p>
            <a:r>
              <a:rPr lang="en-US" dirty="0"/>
              <a:t>Semisynthetic</a:t>
            </a:r>
          </a:p>
          <a:p>
            <a:pPr lvl="1"/>
            <a:r>
              <a:rPr lang="en-US" dirty="0"/>
              <a:t>Heroin</a:t>
            </a:r>
          </a:p>
          <a:p>
            <a:pPr lvl="1"/>
            <a:r>
              <a:rPr lang="en-US" dirty="0" err="1"/>
              <a:t>Dihydromorphone</a:t>
            </a:r>
            <a:r>
              <a:rPr lang="en-US" dirty="0"/>
              <a:t>, </a:t>
            </a:r>
            <a:r>
              <a:rPr lang="en-US" dirty="0" err="1"/>
              <a:t>morphinone</a:t>
            </a:r>
            <a:endParaRPr lang="en-US" dirty="0"/>
          </a:p>
          <a:p>
            <a:pPr lvl="1"/>
            <a:r>
              <a:rPr lang="en-US" dirty="0" err="1"/>
              <a:t>Thebaine</a:t>
            </a:r>
            <a:r>
              <a:rPr lang="en-US" dirty="0"/>
              <a:t> derivatives (e.g., </a:t>
            </a:r>
            <a:r>
              <a:rPr lang="en-US" dirty="0" err="1"/>
              <a:t>etorphine</a:t>
            </a:r>
            <a:r>
              <a:rPr lang="en-US" dirty="0"/>
              <a:t>, buprenorphine)</a:t>
            </a:r>
          </a:p>
          <a:p>
            <a:r>
              <a:rPr lang="en-US" dirty="0"/>
              <a:t>Synthetic</a:t>
            </a:r>
          </a:p>
          <a:p>
            <a:pPr lvl="1"/>
            <a:r>
              <a:rPr lang="en-US" dirty="0" err="1"/>
              <a:t>Morphinan</a:t>
            </a:r>
            <a:r>
              <a:rPr lang="en-US" dirty="0"/>
              <a:t> series (e.g., </a:t>
            </a:r>
            <a:r>
              <a:rPr lang="en-US" dirty="0" err="1"/>
              <a:t>levorphanol</a:t>
            </a:r>
            <a:r>
              <a:rPr lang="en-US" dirty="0"/>
              <a:t>, </a:t>
            </a:r>
            <a:r>
              <a:rPr lang="en-US" dirty="0" err="1"/>
              <a:t>butorphanol</a:t>
            </a:r>
            <a:r>
              <a:rPr lang="en-US" dirty="0"/>
              <a:t>)</a:t>
            </a:r>
          </a:p>
          <a:p>
            <a:pPr lvl="1"/>
            <a:r>
              <a:rPr lang="en-US" dirty="0" err="1"/>
              <a:t>Diphenylpropylamine</a:t>
            </a:r>
            <a:r>
              <a:rPr lang="en-US" dirty="0"/>
              <a:t> series (e.g., methadone)</a:t>
            </a:r>
          </a:p>
          <a:p>
            <a:pPr lvl="1"/>
            <a:r>
              <a:rPr lang="en-US" dirty="0" err="1"/>
              <a:t>Benzomorphan</a:t>
            </a:r>
            <a:r>
              <a:rPr lang="en-US" dirty="0"/>
              <a:t> series (e.g., </a:t>
            </a:r>
            <a:r>
              <a:rPr lang="en-US" dirty="0" err="1"/>
              <a:t>pentazocine</a:t>
            </a:r>
            <a:r>
              <a:rPr lang="en-US" dirty="0"/>
              <a:t>)</a:t>
            </a:r>
          </a:p>
          <a:p>
            <a:pPr lvl="1"/>
            <a:r>
              <a:rPr lang="en-US" dirty="0" err="1"/>
              <a:t>Phenylpiperidine</a:t>
            </a:r>
            <a:r>
              <a:rPr lang="en-US" dirty="0"/>
              <a:t> series (e.g., meperidine, fentanyl, </a:t>
            </a:r>
            <a:r>
              <a:rPr lang="en-US" dirty="0" err="1"/>
              <a:t>sufentanil</a:t>
            </a:r>
            <a:r>
              <a:rPr lang="en-US" dirty="0"/>
              <a:t>, </a:t>
            </a:r>
            <a:r>
              <a:rPr lang="en-US" dirty="0" err="1"/>
              <a:t>alfentanil</a:t>
            </a:r>
            <a:r>
              <a:rPr lang="en-US" dirty="0"/>
              <a:t>, remifentanil)</a:t>
            </a:r>
          </a:p>
          <a:p>
            <a:endParaRPr lang="en-US" dirty="0" smtClean="0"/>
          </a:p>
        </p:txBody>
      </p:sp>
      <p:sp>
        <p:nvSpPr>
          <p:cNvPr id="4" name="TextBox 3"/>
          <p:cNvSpPr txBox="1"/>
          <p:nvPr/>
        </p:nvSpPr>
        <p:spPr>
          <a:xfrm>
            <a:off x="408790" y="6357769"/>
            <a:ext cx="2313454" cy="276999"/>
          </a:xfrm>
          <a:prstGeom prst="rect">
            <a:avLst/>
          </a:prstGeom>
          <a:noFill/>
        </p:spPr>
        <p:txBody>
          <a:bodyPr wrap="none" rtlCol="0">
            <a:spAutoFit/>
          </a:bodyPr>
          <a:lstStyle/>
          <a:p>
            <a:r>
              <a:rPr lang="en-US" sz="1200" dirty="0" smtClean="0"/>
              <a:t>Miller’s Anesthesia 8</a:t>
            </a:r>
            <a:r>
              <a:rPr lang="en-US" sz="1200" baseline="30000" dirty="0" smtClean="0"/>
              <a:t>th</a:t>
            </a:r>
            <a:r>
              <a:rPr lang="en-US" sz="1200" dirty="0" smtClean="0"/>
              <a:t> edition</a:t>
            </a:r>
            <a:endParaRPr lang="en-US" sz="1200" dirty="0"/>
          </a:p>
        </p:txBody>
      </p:sp>
    </p:spTree>
    <p:extLst>
      <p:ext uri="{BB962C8B-B14F-4D97-AF65-F5344CB8AC3E}">
        <p14:creationId xmlns:p14="http://schemas.microsoft.com/office/powerpoint/2010/main" val="25640784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Immunity and Cancer</a:t>
            </a:r>
            <a:endParaRPr lang="en-US" dirty="0"/>
          </a:p>
        </p:txBody>
      </p:sp>
      <p:sp>
        <p:nvSpPr>
          <p:cNvPr id="3" name="Content Placeholder 2"/>
          <p:cNvSpPr>
            <a:spLocks noGrp="1"/>
          </p:cNvSpPr>
          <p:nvPr>
            <p:ph idx="1"/>
          </p:nvPr>
        </p:nvSpPr>
        <p:spPr/>
        <p:txBody>
          <a:bodyPr/>
          <a:lstStyle/>
          <a:p>
            <a:r>
              <a:rPr lang="en-US" dirty="0" smtClean="0"/>
              <a:t>Suppress natural killer (NK) cells</a:t>
            </a:r>
          </a:p>
          <a:p>
            <a:r>
              <a:rPr lang="en-US" dirty="0" smtClean="0"/>
              <a:t>Associated with greater rate of cancer recurrence</a:t>
            </a:r>
          </a:p>
          <a:p>
            <a:pPr lvl="1"/>
            <a:r>
              <a:rPr lang="en-US" dirty="0" smtClean="0"/>
              <a:t>Likely through immunosuppression and direct effects on cancer cells</a:t>
            </a:r>
          </a:p>
          <a:p>
            <a:r>
              <a:rPr lang="en-US" dirty="0" smtClean="0"/>
              <a:t>Cancer ERAS pathways try to limit or eliminate opioids</a:t>
            </a:r>
            <a:endParaRPr lang="en-US" dirty="0"/>
          </a:p>
        </p:txBody>
      </p:sp>
    </p:spTree>
    <p:extLst>
      <p:ext uri="{BB962C8B-B14F-4D97-AF65-F5344CB8AC3E}">
        <p14:creationId xmlns:p14="http://schemas.microsoft.com/office/powerpoint/2010/main" val="803510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Receptors</a:t>
            </a:r>
            <a:endParaRPr lang="en-US" dirty="0"/>
          </a:p>
        </p:txBody>
      </p:sp>
      <p:pic>
        <p:nvPicPr>
          <p:cNvPr id="4" name="Picture 3"/>
          <p:cNvPicPr>
            <a:picLocks noChangeAspect="1"/>
          </p:cNvPicPr>
          <p:nvPr/>
        </p:nvPicPr>
        <p:blipFill>
          <a:blip r:embed="rId2"/>
          <a:stretch>
            <a:fillRect/>
          </a:stretch>
        </p:blipFill>
        <p:spPr>
          <a:xfrm>
            <a:off x="1404620" y="170814"/>
            <a:ext cx="5829300" cy="6569173"/>
          </a:xfrm>
          <a:prstGeom prst="rect">
            <a:avLst/>
          </a:prstGeom>
        </p:spPr>
      </p:pic>
      <p:sp>
        <p:nvSpPr>
          <p:cNvPr id="5" name="Rectangle 4"/>
          <p:cNvSpPr/>
          <p:nvPr/>
        </p:nvSpPr>
        <p:spPr>
          <a:xfrm>
            <a:off x="5583219" y="279699"/>
            <a:ext cx="1538343" cy="23666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7518400" y="4836160"/>
            <a:ext cx="4531360" cy="830997"/>
          </a:xfrm>
          <a:prstGeom prst="rect">
            <a:avLst/>
          </a:prstGeom>
          <a:noFill/>
        </p:spPr>
        <p:txBody>
          <a:bodyPr wrap="square" rtlCol="0">
            <a:spAutoFit/>
          </a:bodyPr>
          <a:lstStyle/>
          <a:p>
            <a:r>
              <a:rPr lang="en-US" sz="2400" dirty="0" smtClean="0"/>
              <a:t>G protein coupled, 3 types:</a:t>
            </a:r>
          </a:p>
          <a:p>
            <a:r>
              <a:rPr lang="en-US" sz="2400" dirty="0" smtClean="0"/>
              <a:t>Mu, Delta, Kappa</a:t>
            </a:r>
            <a:endParaRPr lang="en-US" sz="2400" dirty="0"/>
          </a:p>
        </p:txBody>
      </p:sp>
    </p:spTree>
    <p:extLst>
      <p:ext uri="{BB962C8B-B14F-4D97-AF65-F5344CB8AC3E}">
        <p14:creationId xmlns:p14="http://schemas.microsoft.com/office/powerpoint/2010/main" val="2806374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Endogenous ligands</a:t>
            </a:r>
            <a:endParaRPr lang="en-US" dirty="0"/>
          </a:p>
        </p:txBody>
      </p:sp>
      <p:sp>
        <p:nvSpPr>
          <p:cNvPr id="3" name="Content Placeholder 2"/>
          <p:cNvSpPr>
            <a:spLocks noGrp="1"/>
          </p:cNvSpPr>
          <p:nvPr>
            <p:ph idx="1"/>
          </p:nvPr>
        </p:nvSpPr>
        <p:spPr/>
        <p:txBody>
          <a:bodyPr/>
          <a:lstStyle/>
          <a:p>
            <a:r>
              <a:rPr lang="en-US" dirty="0" smtClean="0"/>
              <a:t>Delta: </a:t>
            </a:r>
            <a:r>
              <a:rPr lang="en-US" dirty="0" err="1" smtClean="0"/>
              <a:t>Enkephalin</a:t>
            </a:r>
            <a:r>
              <a:rPr lang="en-US" dirty="0"/>
              <a:t>, </a:t>
            </a:r>
            <a:endParaRPr lang="en-US" dirty="0" smtClean="0"/>
          </a:p>
          <a:p>
            <a:r>
              <a:rPr lang="en-US" dirty="0" smtClean="0"/>
              <a:t>Mu: β-endorphin</a:t>
            </a:r>
          </a:p>
          <a:p>
            <a:r>
              <a:rPr lang="en-US" dirty="0" smtClean="0"/>
              <a:t>Kappa: </a:t>
            </a:r>
            <a:r>
              <a:rPr lang="en-US" dirty="0" err="1" smtClean="0"/>
              <a:t>dynorphin</a:t>
            </a:r>
            <a:endParaRPr lang="en-US" dirty="0"/>
          </a:p>
        </p:txBody>
      </p:sp>
    </p:spTree>
    <p:extLst>
      <p:ext uri="{BB962C8B-B14F-4D97-AF65-F5344CB8AC3E}">
        <p14:creationId xmlns:p14="http://schemas.microsoft.com/office/powerpoint/2010/main" val="3312425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Mechanism of action</a:t>
            </a:r>
            <a:endParaRPr lang="en-US" dirty="0"/>
          </a:p>
        </p:txBody>
      </p:sp>
      <p:sp>
        <p:nvSpPr>
          <p:cNvPr id="3" name="Content Placeholder 2"/>
          <p:cNvSpPr>
            <a:spLocks noGrp="1"/>
          </p:cNvSpPr>
          <p:nvPr>
            <p:ph idx="1"/>
          </p:nvPr>
        </p:nvSpPr>
        <p:spPr/>
        <p:txBody>
          <a:bodyPr/>
          <a:lstStyle/>
          <a:p>
            <a:r>
              <a:rPr lang="en-US" dirty="0" smtClean="0"/>
              <a:t>Activation of receptors leads to expression of G proteins</a:t>
            </a:r>
          </a:p>
          <a:p>
            <a:r>
              <a:rPr lang="en-US" dirty="0" smtClean="0"/>
              <a:t>Inhibits Adenylate </a:t>
            </a:r>
            <a:r>
              <a:rPr lang="en-US" dirty="0" err="1" smtClean="0"/>
              <a:t>Cyclase</a:t>
            </a:r>
            <a:r>
              <a:rPr lang="en-US" dirty="0" err="1" smtClean="0">
                <a:sym typeface="Wingdings" panose="05000000000000000000" pitchFamily="2" charset="2"/>
              </a:rPr>
              <a:t>reduces</a:t>
            </a:r>
            <a:r>
              <a:rPr lang="en-US" dirty="0" smtClean="0">
                <a:sym typeface="Wingdings" panose="05000000000000000000" pitchFamily="2" charset="2"/>
              </a:rPr>
              <a:t> </a:t>
            </a:r>
            <a:r>
              <a:rPr lang="en-US" dirty="0" err="1" smtClean="0">
                <a:sym typeface="Wingdings" panose="05000000000000000000" pitchFamily="2" charset="2"/>
              </a:rPr>
              <a:t>cAMP</a:t>
            </a:r>
            <a:endParaRPr lang="en-US" dirty="0" smtClean="0">
              <a:sym typeface="Wingdings" panose="05000000000000000000" pitchFamily="2" charset="2"/>
            </a:endParaRPr>
          </a:p>
          <a:p>
            <a:r>
              <a:rPr lang="en-US" dirty="0" smtClean="0">
                <a:sym typeface="Wingdings" panose="05000000000000000000" pitchFamily="2" charset="2"/>
              </a:rPr>
              <a:t>Causes reduction in voltage gated CA2+ channel and activation of inwardly rectifying K+ channel</a:t>
            </a:r>
          </a:p>
          <a:p>
            <a:r>
              <a:rPr lang="en-US" dirty="0" smtClean="0">
                <a:sym typeface="Wingdings" panose="05000000000000000000" pitchFamily="2" charset="2"/>
              </a:rPr>
              <a:t>Neuronal excitability is reduced</a:t>
            </a:r>
          </a:p>
          <a:p>
            <a:r>
              <a:rPr lang="en-US" dirty="0" smtClean="0">
                <a:sym typeface="Wingdings" panose="05000000000000000000" pitchFamily="2" charset="2"/>
              </a:rPr>
              <a:t>Leads to direct inhibition ascending transmission of pain signals from spinal cord dorsal horn and to activate pain modulating descending circuits from midbrain through medulla (rostral ventromedial medulla RVM) and PAG (periaqueductal gray) to dorsal horn</a:t>
            </a:r>
            <a:endParaRPr lang="en-US" dirty="0"/>
          </a:p>
        </p:txBody>
      </p:sp>
    </p:spTree>
    <p:extLst>
      <p:ext uri="{BB962C8B-B14F-4D97-AF65-F5344CB8AC3E}">
        <p14:creationId xmlns:p14="http://schemas.microsoft.com/office/powerpoint/2010/main" val="3330039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0036" y="764373"/>
            <a:ext cx="10176164" cy="1293028"/>
          </a:xfrm>
        </p:spPr>
        <p:txBody>
          <a:bodyPr/>
          <a:lstStyle/>
          <a:p>
            <a:r>
              <a:rPr lang="en-US" dirty="0" smtClean="0"/>
              <a:t>Mechanisms of mood alterations</a:t>
            </a:r>
            <a:endParaRPr lang="en-US" dirty="0"/>
          </a:p>
        </p:txBody>
      </p:sp>
      <p:sp>
        <p:nvSpPr>
          <p:cNvPr id="3" name="Content Placeholder 2"/>
          <p:cNvSpPr>
            <a:spLocks noGrp="1"/>
          </p:cNvSpPr>
          <p:nvPr>
            <p:ph idx="1"/>
          </p:nvPr>
        </p:nvSpPr>
        <p:spPr/>
        <p:txBody>
          <a:bodyPr/>
          <a:lstStyle/>
          <a:p>
            <a:r>
              <a:rPr lang="en-US" dirty="0" smtClean="0"/>
              <a:t>Dopamine release in nucleus </a:t>
            </a:r>
            <a:r>
              <a:rPr lang="en-US" dirty="0" err="1" smtClean="0"/>
              <a:t>accumbens</a:t>
            </a:r>
            <a:r>
              <a:rPr lang="en-US" dirty="0" smtClean="0"/>
              <a:t> causes euphoria, “reward”</a:t>
            </a:r>
          </a:p>
          <a:p>
            <a:r>
              <a:rPr lang="en-US" dirty="0" smtClean="0"/>
              <a:t>Inhibition of panic, fear, anxiety pathways in locus </a:t>
            </a:r>
            <a:r>
              <a:rPr lang="en-US" dirty="0" err="1" smtClean="0"/>
              <a:t>ceruleus</a:t>
            </a:r>
            <a:endParaRPr lang="en-US" dirty="0"/>
          </a:p>
        </p:txBody>
      </p:sp>
    </p:spTree>
    <p:extLst>
      <p:ext uri="{BB962C8B-B14F-4D97-AF65-F5344CB8AC3E}">
        <p14:creationId xmlns:p14="http://schemas.microsoft.com/office/powerpoint/2010/main" val="1994082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CNS effects of opioids</a:t>
            </a:r>
            <a:endParaRPr lang="en-US" dirty="0"/>
          </a:p>
        </p:txBody>
      </p:sp>
      <p:sp>
        <p:nvSpPr>
          <p:cNvPr id="3" name="Content Placeholder 2"/>
          <p:cNvSpPr>
            <a:spLocks noGrp="1"/>
          </p:cNvSpPr>
          <p:nvPr>
            <p:ph idx="1"/>
          </p:nvPr>
        </p:nvSpPr>
        <p:spPr/>
        <p:txBody>
          <a:bodyPr/>
          <a:lstStyle/>
          <a:p>
            <a:r>
              <a:rPr lang="en-US" dirty="0" smtClean="0"/>
              <a:t>Analgesia, drowsiness, changes in mood, mental clouding, usually not loss of consciousness </a:t>
            </a:r>
          </a:p>
          <a:p>
            <a:pPr lvl="1"/>
            <a:r>
              <a:rPr lang="en-US" dirty="0" smtClean="0"/>
              <a:t>Patients say pain is still present but they are more comfortable </a:t>
            </a:r>
          </a:p>
          <a:p>
            <a:pPr lvl="1"/>
            <a:r>
              <a:rPr lang="en-US" dirty="0" smtClean="0"/>
              <a:t>Better for nociceptive pain (transmitted through intact neural structures) than neuropathic pain (damaged neural structures)</a:t>
            </a:r>
            <a:endParaRPr lang="en-US" dirty="0"/>
          </a:p>
        </p:txBody>
      </p:sp>
    </p:spTree>
    <p:extLst>
      <p:ext uri="{BB962C8B-B14F-4D97-AF65-F5344CB8AC3E}">
        <p14:creationId xmlns:p14="http://schemas.microsoft.com/office/powerpoint/2010/main" val="2101020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on MAC</a:t>
            </a:r>
            <a:endParaRPr lang="en-US" dirty="0"/>
          </a:p>
        </p:txBody>
      </p:sp>
      <p:sp>
        <p:nvSpPr>
          <p:cNvPr id="3" name="Content Placeholder 2"/>
          <p:cNvSpPr>
            <a:spLocks noGrp="1"/>
          </p:cNvSpPr>
          <p:nvPr>
            <p:ph idx="1"/>
          </p:nvPr>
        </p:nvSpPr>
        <p:spPr/>
        <p:txBody>
          <a:bodyPr/>
          <a:lstStyle/>
          <a:p>
            <a:r>
              <a:rPr lang="en-US" dirty="0" smtClean="0"/>
              <a:t>Fentanyl can reduce MAC of isoflurane by 80%, </a:t>
            </a:r>
            <a:r>
              <a:rPr lang="en-US" dirty="0" err="1" smtClean="0"/>
              <a:t>sevo</a:t>
            </a:r>
            <a:r>
              <a:rPr lang="en-US" dirty="0" smtClean="0"/>
              <a:t> by 60-75%</a:t>
            </a:r>
          </a:p>
          <a:p>
            <a:r>
              <a:rPr lang="en-US" dirty="0" smtClean="0"/>
              <a:t>Interestingly, epidural fentanyl has more effect than intravenous</a:t>
            </a:r>
          </a:p>
          <a:p>
            <a:pPr lvl="1"/>
            <a:r>
              <a:rPr lang="en-US" dirty="0" smtClean="0"/>
              <a:t>People wake up at higher concentrations of ISO when given IV fentanyl than when given epidural fentanyl at the same rate</a:t>
            </a:r>
          </a:p>
          <a:p>
            <a:r>
              <a:rPr lang="en-US" dirty="0" smtClean="0"/>
              <a:t>Ceiling effect: after a certain dose won’t lower MAC any more</a:t>
            </a:r>
          </a:p>
          <a:p>
            <a:r>
              <a:rPr lang="en-US" dirty="0" smtClean="0"/>
              <a:t>Also seen with EEG: won’t get a dose dependent reduction leading to </a:t>
            </a:r>
            <a:r>
              <a:rPr lang="en-US" dirty="0" err="1" smtClean="0"/>
              <a:t>flatline</a:t>
            </a:r>
            <a:r>
              <a:rPr lang="en-US" dirty="0" smtClean="0"/>
              <a:t> like you will with inhaled anesthetics</a:t>
            </a:r>
          </a:p>
        </p:txBody>
      </p:sp>
    </p:spTree>
    <p:extLst>
      <p:ext uri="{BB962C8B-B14F-4D97-AF65-F5344CB8AC3E}">
        <p14:creationId xmlns:p14="http://schemas.microsoft.com/office/powerpoint/2010/main" val="487893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Evoked potentials</a:t>
            </a:r>
            <a:endParaRPr lang="en-US" dirty="0"/>
          </a:p>
        </p:txBody>
      </p:sp>
      <p:sp>
        <p:nvSpPr>
          <p:cNvPr id="3" name="Content Placeholder 2"/>
          <p:cNvSpPr>
            <a:spLocks noGrp="1"/>
          </p:cNvSpPr>
          <p:nvPr>
            <p:ph idx="1"/>
          </p:nvPr>
        </p:nvSpPr>
        <p:spPr/>
        <p:txBody>
          <a:bodyPr/>
          <a:lstStyle/>
          <a:p>
            <a:r>
              <a:rPr lang="en-US" dirty="0" smtClean="0"/>
              <a:t>For </a:t>
            </a:r>
            <a:r>
              <a:rPr lang="en-US" dirty="0" err="1" smtClean="0"/>
              <a:t>neuromonitoring</a:t>
            </a:r>
            <a:endParaRPr lang="en-US" dirty="0" smtClean="0"/>
          </a:p>
          <a:p>
            <a:pPr lvl="1"/>
            <a:r>
              <a:rPr lang="en-US" dirty="0" smtClean="0"/>
              <a:t>Don’t effect sensory or motor evoked potentials</a:t>
            </a:r>
          </a:p>
          <a:p>
            <a:pPr lvl="1"/>
            <a:r>
              <a:rPr lang="en-US" dirty="0" smtClean="0"/>
              <a:t>Do effect auditory evoked potentials</a:t>
            </a:r>
            <a:endParaRPr lang="en-US" dirty="0"/>
          </a:p>
        </p:txBody>
      </p:sp>
    </p:spTree>
    <p:extLst>
      <p:ext uri="{BB962C8B-B14F-4D97-AF65-F5344CB8AC3E}">
        <p14:creationId xmlns:p14="http://schemas.microsoft.com/office/powerpoint/2010/main" val="2566930461"/>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6397</TotalTime>
  <Words>880</Words>
  <Application>Microsoft Office PowerPoint</Application>
  <PresentationFormat>Widescreen</PresentationFormat>
  <Paragraphs>121</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Century Gothic</vt:lpstr>
      <vt:lpstr>Wingdings</vt:lpstr>
      <vt:lpstr>Vapor Trail</vt:lpstr>
      <vt:lpstr>Opioids part 1</vt:lpstr>
      <vt:lpstr>Classification of opioids</vt:lpstr>
      <vt:lpstr>Receptors</vt:lpstr>
      <vt:lpstr>Endogenous ligands</vt:lpstr>
      <vt:lpstr>Mechanism of action</vt:lpstr>
      <vt:lpstr>Mechanisms of mood alterations</vt:lpstr>
      <vt:lpstr>CNS effects of opioids</vt:lpstr>
      <vt:lpstr>Effect on MAC</vt:lpstr>
      <vt:lpstr>Evoked potentials</vt:lpstr>
      <vt:lpstr>Cerebral blood flow/ICP</vt:lpstr>
      <vt:lpstr>Opioid induced rigidity</vt:lpstr>
      <vt:lpstr>PRuritis</vt:lpstr>
      <vt:lpstr>Respiratory effects: Beneficial</vt:lpstr>
      <vt:lpstr>Respiratory effects: Harmful</vt:lpstr>
      <vt:lpstr>Factors affecting respiratory depression</vt:lpstr>
      <vt:lpstr>Cardiovascular effects</vt:lpstr>
      <vt:lpstr>Endocrine effects</vt:lpstr>
      <vt:lpstr>Tolerance and Hyperalgesia</vt:lpstr>
      <vt:lpstr>Other effects</vt:lpstr>
      <vt:lpstr>Immunity and Cancer</vt:lpstr>
    </vt:vector>
  </TitlesOfParts>
  <Company>Johns Hopkins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Opioids</dc:title>
  <dc:creator>Jed Wolpaw</dc:creator>
  <cp:lastModifiedBy>Jed Wolpaw</cp:lastModifiedBy>
  <cp:revision>48</cp:revision>
  <dcterms:created xsi:type="dcterms:W3CDTF">2016-07-26T19:00:05Z</dcterms:created>
  <dcterms:modified xsi:type="dcterms:W3CDTF">2016-08-13T20:13:08Z</dcterms:modified>
</cp:coreProperties>
</file>