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3"/>
  </p:notesMasterIdLst>
  <p:sldIdLst>
    <p:sldId id="256" r:id="rId2"/>
    <p:sldId id="260" r:id="rId3"/>
    <p:sldId id="319" r:id="rId4"/>
    <p:sldId id="273" r:id="rId5"/>
    <p:sldId id="330" r:id="rId6"/>
    <p:sldId id="257" r:id="rId7"/>
    <p:sldId id="258" r:id="rId8"/>
    <p:sldId id="331" r:id="rId9"/>
    <p:sldId id="259" r:id="rId10"/>
    <p:sldId id="264" r:id="rId11"/>
    <p:sldId id="265" r:id="rId12"/>
    <p:sldId id="263" r:id="rId13"/>
    <p:sldId id="266" r:id="rId14"/>
    <p:sldId id="267" r:id="rId15"/>
    <p:sldId id="268" r:id="rId16"/>
    <p:sldId id="269" r:id="rId17"/>
    <p:sldId id="270" r:id="rId18"/>
    <p:sldId id="274" r:id="rId19"/>
    <p:sldId id="271" r:id="rId20"/>
    <p:sldId id="272" r:id="rId21"/>
    <p:sldId id="275" r:id="rId22"/>
    <p:sldId id="284" r:id="rId23"/>
    <p:sldId id="276" r:id="rId24"/>
    <p:sldId id="277" r:id="rId25"/>
    <p:sldId id="278" r:id="rId26"/>
    <p:sldId id="281" r:id="rId27"/>
    <p:sldId id="282" r:id="rId28"/>
    <p:sldId id="279" r:id="rId29"/>
    <p:sldId id="280" r:id="rId30"/>
    <p:sldId id="283" r:id="rId31"/>
    <p:sldId id="287" r:id="rId32"/>
    <p:sldId id="285" r:id="rId33"/>
    <p:sldId id="286" r:id="rId34"/>
    <p:sldId id="288" r:id="rId35"/>
    <p:sldId id="289" r:id="rId36"/>
    <p:sldId id="290" r:id="rId37"/>
    <p:sldId id="291" r:id="rId38"/>
    <p:sldId id="293" r:id="rId39"/>
    <p:sldId id="294" r:id="rId40"/>
    <p:sldId id="295" r:id="rId41"/>
    <p:sldId id="292" r:id="rId42"/>
    <p:sldId id="296" r:id="rId43"/>
    <p:sldId id="297" r:id="rId44"/>
    <p:sldId id="299" r:id="rId45"/>
    <p:sldId id="298" r:id="rId46"/>
    <p:sldId id="300" r:id="rId47"/>
    <p:sldId id="301" r:id="rId48"/>
    <p:sldId id="302" r:id="rId49"/>
    <p:sldId id="303" r:id="rId50"/>
    <p:sldId id="304" r:id="rId51"/>
    <p:sldId id="305" r:id="rId52"/>
    <p:sldId id="311" r:id="rId53"/>
    <p:sldId id="309" r:id="rId54"/>
    <p:sldId id="310" r:id="rId55"/>
    <p:sldId id="306" r:id="rId56"/>
    <p:sldId id="307" r:id="rId57"/>
    <p:sldId id="308" r:id="rId58"/>
    <p:sldId id="320" r:id="rId59"/>
    <p:sldId id="312" r:id="rId60"/>
    <p:sldId id="313" r:id="rId61"/>
    <p:sldId id="315" r:id="rId62"/>
    <p:sldId id="314" r:id="rId63"/>
    <p:sldId id="316" r:id="rId64"/>
    <p:sldId id="317" r:id="rId65"/>
    <p:sldId id="318" r:id="rId66"/>
    <p:sldId id="321" r:id="rId67"/>
    <p:sldId id="322" r:id="rId68"/>
    <p:sldId id="323" r:id="rId69"/>
    <p:sldId id="324" r:id="rId70"/>
    <p:sldId id="325" r:id="rId71"/>
    <p:sldId id="326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B673D-92D6-4D69-A079-21153E219141}" type="datetimeFigureOut">
              <a:rPr lang="en-US" smtClean="0"/>
              <a:pPr/>
              <a:t>7/4/16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26819-1F42-4549-965B-7BBD8E96F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26819-1F42-4549-965B-7BBD8E96F1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50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 across top, </a:t>
            </a:r>
            <a:r>
              <a:rPr lang="en-US" dirty="0" err="1" smtClean="0"/>
              <a:t>hyperoxia</a:t>
            </a:r>
            <a:r>
              <a:rPr lang="en-US" baseline="0" dirty="0" smtClean="0"/>
              <a:t> on bottom with wild type and 2 knockouts of CYP enzymes that control production of antioxidants downstream.  First inflammatory cells and beginning edema, then worse edema and widening of </a:t>
            </a:r>
            <a:r>
              <a:rPr lang="en-US" baseline="0" dirty="0" err="1" smtClean="0"/>
              <a:t>pulm</a:t>
            </a:r>
            <a:r>
              <a:rPr lang="en-US" baseline="0" dirty="0" smtClean="0"/>
              <a:t> artery.  Finally </a:t>
            </a:r>
            <a:r>
              <a:rPr lang="en-US" baseline="0" dirty="0" err="1" smtClean="0"/>
              <a:t>proteinaceous</a:t>
            </a:r>
            <a:r>
              <a:rPr lang="en-US" baseline="0" dirty="0" smtClean="0"/>
              <a:t> material filling alveoli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26819-1F42-4549-965B-7BBD8E96F1D4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86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Looks a lot like 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26819-1F42-4549-965B-7BBD8E96F1D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68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Looks a </a:t>
            </a:r>
            <a:r>
              <a:rPr lang="en-US" smtClean="0"/>
              <a:t>lot like ARDS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26819-1F42-4549-965B-7BBD8E96F1D4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68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in-hospital</a:t>
            </a:r>
            <a:r>
              <a:rPr lang="en-US" baseline="0" dirty="0" smtClean="0"/>
              <a:t> mortality.  70% of deaths were within first 5 days. No one died before arrival to hospital.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26819-1F42-4549-965B-7BBD8E96F1D4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04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26819-1F42-4549-965B-7BBD8E96F1D4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04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26819-1F42-4549-965B-7BBD8E96F1D4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58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Arrows are where patient had to stop exercising.  Goal was sat 91%.  Early data suggests these devices may lead to earlier discharge.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26819-1F42-4549-965B-7BBD8E96F1D4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5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Antioxidant mechanisms don’t develop</a:t>
            </a:r>
            <a:r>
              <a:rPr lang="en-US" baseline="0" dirty="0" smtClean="0"/>
              <a:t> in lungs until end of gestation so adds to argument for ROS causing damage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26819-1F42-4549-965B-7BBD8E96F1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in charge was Dr. Cunningham.  Compressed air at 2 </a:t>
            </a:r>
            <a:r>
              <a:rPr lang="en-US" dirty="0" err="1" smtClean="0"/>
              <a:t>atm</a:t>
            </a:r>
            <a:r>
              <a:rPr lang="en-US" dirty="0" smtClean="0"/>
              <a:t>, so 42% O2.</a:t>
            </a:r>
            <a:r>
              <a:rPr lang="en-US" baseline="0" dirty="0" smtClean="0"/>
              <a:t> Thought it would help cure diseases thought to be 2/2 anaerobic bacteria such as pernicious anemia, diabetes, some cancers.  64 feet in diameter and 5 stories tall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26819-1F42-4549-965B-7BBD8E96F1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55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Average </a:t>
            </a:r>
            <a:r>
              <a:rPr lang="en-US" dirty="0" err="1" smtClean="0"/>
              <a:t>Hgb</a:t>
            </a:r>
            <a:r>
              <a:rPr lang="en-US" dirty="0" smtClean="0"/>
              <a:t> 19.3 (18.7-20.2). Barometric pressure 272 (.36 times normal </a:t>
            </a:r>
            <a:r>
              <a:rPr lang="en-US" dirty="0" err="1" smtClean="0"/>
              <a:t>atomspheric</a:t>
            </a:r>
            <a:r>
              <a:rPr lang="en-US" dirty="0" smtClean="0"/>
              <a:t> pressure)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26819-1F42-4549-965B-7BBD8E96F1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50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Delta F/</a:t>
            </a:r>
            <a:r>
              <a:rPr lang="en-US" dirty="0" err="1" smtClean="0"/>
              <a:t>Fo</a:t>
            </a:r>
            <a:r>
              <a:rPr lang="en-US" baseline="0" dirty="0" smtClean="0"/>
              <a:t> is calcium flux.  Also play a role in cellular defense and phagocytosis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26819-1F42-4549-965B-7BBD8E96F1D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7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important concept so I want to revisit it.  The last point</a:t>
            </a:r>
            <a:r>
              <a:rPr lang="en-US" baseline="0" dirty="0" smtClean="0"/>
              <a:t> emphasizes that high O2 impact on cerebral blood flow may be largely due to associated </a:t>
            </a:r>
            <a:r>
              <a:rPr lang="en-US" baseline="0" dirty="0" err="1" smtClean="0"/>
              <a:t>hypocapnia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26819-1F42-4549-965B-7BBD8E96F1D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24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r>
              <a:rPr lang="en-US" baseline="0" dirty="0" smtClean="0"/>
              <a:t> important to note here that hypoxia is also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26819-1F42-4549-965B-7BBD8E96F1D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8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we give it routinely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26819-1F42-4549-965B-7BBD8E96F1D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56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asterisk is p&lt;0.05, two is &lt;0.01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26819-1F42-4549-965B-7BBD8E96F1D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77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B443-CE7F-41EA-A5AF-22FF094D150F}" type="datetimeFigureOut">
              <a:rPr lang="en-US" smtClean="0"/>
              <a:pPr/>
              <a:t>7/4/16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1B93B2-9537-4ECC-826C-C2F4AC5E0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B443-CE7F-41EA-A5AF-22FF094D150F}" type="datetimeFigureOut">
              <a:rPr lang="en-US" smtClean="0"/>
              <a:pPr/>
              <a:t>7/4/16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93B2-9537-4ECC-826C-C2F4AC5E0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B443-CE7F-41EA-A5AF-22FF094D150F}" type="datetimeFigureOut">
              <a:rPr lang="en-US" smtClean="0"/>
              <a:pPr/>
              <a:t>7/4/16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93B2-9537-4ECC-826C-C2F4AC5E0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90B443-CE7F-41EA-A5AF-22FF094D150F}" type="datetimeFigureOut">
              <a:rPr lang="en-US" smtClean="0"/>
              <a:pPr/>
              <a:t>7/4/16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81B93B2-9537-4ECC-826C-C2F4AC5E0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B443-CE7F-41EA-A5AF-22FF094D150F}" type="datetimeFigureOut">
              <a:rPr lang="en-US" smtClean="0"/>
              <a:pPr/>
              <a:t>7/4/16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93B2-9537-4ECC-826C-C2F4AC5E0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B443-CE7F-41EA-A5AF-22FF094D150F}" type="datetimeFigureOut">
              <a:rPr lang="en-US" smtClean="0"/>
              <a:pPr/>
              <a:t>7/4/16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93B2-9537-4ECC-826C-C2F4AC5E0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93B2-9537-4ECC-826C-C2F4AC5E0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B443-CE7F-41EA-A5AF-22FF094D150F}" type="datetimeFigureOut">
              <a:rPr lang="en-US" smtClean="0"/>
              <a:pPr/>
              <a:t>7/4/16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B443-CE7F-41EA-A5AF-22FF094D150F}" type="datetimeFigureOut">
              <a:rPr lang="en-US" smtClean="0"/>
              <a:pPr/>
              <a:t>7/4/16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93B2-9537-4ECC-826C-C2F4AC5E0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B443-CE7F-41EA-A5AF-22FF094D150F}" type="datetimeFigureOut">
              <a:rPr lang="en-US" smtClean="0"/>
              <a:pPr/>
              <a:t>7/4/16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B93B2-9537-4ECC-826C-C2F4AC5E05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90B443-CE7F-41EA-A5AF-22FF094D150F}" type="datetimeFigureOut">
              <a:rPr lang="en-US" smtClean="0"/>
              <a:pPr/>
              <a:t>7/4/16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1B93B2-9537-4ECC-826C-C2F4AC5E0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0B443-CE7F-41EA-A5AF-22FF094D150F}" type="datetimeFigureOut">
              <a:rPr lang="en-US" smtClean="0"/>
              <a:pPr/>
              <a:t>7/4/16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1B93B2-9537-4ECC-826C-C2F4AC5E0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90B443-CE7F-41EA-A5AF-22FF094D150F}" type="datetimeFigureOut">
              <a:rPr lang="en-US" smtClean="0"/>
              <a:pPr/>
              <a:t>7/4/16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81B93B2-9537-4ECC-826C-C2F4AC5E05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Jed Wolpaw, MD, </a:t>
            </a:r>
            <a:r>
              <a:rPr lang="en-US" dirty="0" err="1" smtClean="0"/>
              <a:t>M.Ed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HYPEROXIA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JAMA 2004: RCT 165 </a:t>
            </a:r>
            <a:r>
              <a:rPr lang="en-US" dirty="0" err="1" smtClean="0"/>
              <a:t>pts</a:t>
            </a:r>
            <a:r>
              <a:rPr lang="en-US" dirty="0" smtClean="0"/>
              <a:t> undergoing abdominal surgery</a:t>
            </a:r>
          </a:p>
          <a:p>
            <a:r>
              <a:rPr lang="en-US" dirty="0" smtClean="0"/>
              <a:t>Randomized to 80% or 35% Oxygen during surgery and first two hours after</a:t>
            </a:r>
          </a:p>
          <a:p>
            <a:r>
              <a:rPr lang="en-US" dirty="0" smtClean="0"/>
              <a:t>100% allowed during induction and emergence or if SaO2 fell below 94%</a:t>
            </a:r>
          </a:p>
          <a:p>
            <a:r>
              <a:rPr lang="en-US" dirty="0" smtClean="0"/>
              <a:t>Increase in SSI in group receiving 80% (25% </a:t>
            </a:r>
            <a:r>
              <a:rPr lang="en-US" dirty="0" err="1" smtClean="0"/>
              <a:t>vs</a:t>
            </a:r>
            <a:r>
              <a:rPr lang="en-US" dirty="0" smtClean="0"/>
              <a:t> 11.3% p=0.02)</a:t>
            </a:r>
          </a:p>
          <a:p>
            <a:r>
              <a:rPr lang="en-US" dirty="0" smtClean="0"/>
              <a:t>Criticism: Groups differed in </a:t>
            </a:r>
            <a:r>
              <a:rPr lang="en-US" dirty="0" err="1" smtClean="0"/>
              <a:t>intraop</a:t>
            </a:r>
            <a:r>
              <a:rPr lang="en-US" dirty="0" smtClean="0"/>
              <a:t> blood loss, post-op fluid replacement, rates of obesity, study stopped early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Site Infection?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449922"/>
            <a:ext cx="2480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Pryor, et al, JAMA 2004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0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71600"/>
            <a:ext cx="3352800" cy="513570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Site Infection Meta-analysis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449922"/>
            <a:ext cx="3891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Qadan</a:t>
            </a:r>
            <a:r>
              <a:rPr lang="en-US" dirty="0" smtClean="0">
                <a:solidFill>
                  <a:schemeClr val="accent2"/>
                </a:solidFill>
              </a:rPr>
              <a:t> et al, Archives of Surgery 2009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209800" y="4082534"/>
            <a:ext cx="4495799" cy="1200329"/>
            <a:chOff x="2209800" y="4082534"/>
            <a:chExt cx="4495799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4191000" y="4082534"/>
              <a:ext cx="25145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Excluding largest study (1000 </a:t>
              </a:r>
              <a:r>
                <a:rPr lang="en-US" dirty="0" err="1" smtClean="0"/>
                <a:t>pts</a:t>
              </a:r>
              <a:r>
                <a:rPr lang="en-US" dirty="0" smtClean="0"/>
                <a:t> per arm, more than other 4 combined)</a:t>
              </a: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2209800" y="4267200"/>
              <a:ext cx="1981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7" name="Oval 6"/>
          <p:cNvSpPr/>
          <p:nvPr/>
        </p:nvSpPr>
        <p:spPr>
          <a:xfrm>
            <a:off x="1447800" y="2895600"/>
            <a:ext cx="838200" cy="3810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47800" y="4038600"/>
            <a:ext cx="838200" cy="3810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2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Evolved adaptations: Hypoxia vs. </a:t>
            </a:r>
            <a:r>
              <a:rPr lang="en-US" dirty="0" err="1" smtClean="0"/>
              <a:t>hyperoxia</a:t>
            </a:r>
            <a:endParaRPr lang="en-US" dirty="0" smtClean="0"/>
          </a:p>
          <a:p>
            <a:r>
              <a:rPr lang="en-US" dirty="0" smtClean="0"/>
              <a:t>How low is too low?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Thoughts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438400"/>
            <a:ext cx="5715000" cy="2801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916" y="53340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Average PaO2 24.6 (19.1-29.5); SaO2 54% (34.4-69.7); PCO2 13.3 (10.3-15.7)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449922"/>
            <a:ext cx="2719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Grocott</a:t>
            </a:r>
            <a:r>
              <a:rPr lang="en-US" dirty="0">
                <a:solidFill>
                  <a:schemeClr val="accent2"/>
                </a:solidFill>
              </a:rPr>
              <a:t>,</a:t>
            </a:r>
            <a:r>
              <a:rPr lang="en-US" dirty="0" smtClean="0">
                <a:solidFill>
                  <a:schemeClr val="accent2"/>
                </a:solidFill>
              </a:rPr>
              <a:t> et al, NEJM 2009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8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Post-MI, post-arrest, post-stroke </a:t>
            </a:r>
            <a:r>
              <a:rPr lang="en-US" dirty="0" err="1" smtClean="0"/>
              <a:t>pts</a:t>
            </a:r>
            <a:r>
              <a:rPr lang="en-US" dirty="0" smtClean="0"/>
              <a:t> typically get supplemental O2 regardless of SaO2 or PaO2</a:t>
            </a:r>
          </a:p>
          <a:p>
            <a:r>
              <a:rPr lang="en-US" dirty="0" smtClean="0"/>
              <a:t>Suzuki, J </a:t>
            </a:r>
            <a:r>
              <a:rPr lang="en-US" dirty="0" err="1" smtClean="0"/>
              <a:t>Crit</a:t>
            </a:r>
            <a:r>
              <a:rPr lang="en-US" dirty="0" smtClean="0"/>
              <a:t> Care 2013</a:t>
            </a:r>
          </a:p>
          <a:p>
            <a:pPr lvl="1"/>
            <a:r>
              <a:rPr lang="en-US" dirty="0" smtClean="0"/>
              <a:t>51 patients over 358 ICU mechanically ventilated days</a:t>
            </a:r>
          </a:p>
          <a:p>
            <a:pPr lvl="1"/>
            <a:r>
              <a:rPr lang="en-US" dirty="0" smtClean="0"/>
              <a:t>Most patients (59%) had SaO2&gt;98% w PaO2 80-120</a:t>
            </a:r>
          </a:p>
          <a:p>
            <a:pPr lvl="1"/>
            <a:r>
              <a:rPr lang="en-US" dirty="0" smtClean="0"/>
              <a:t>26% patients had PaO2&gt;120 and 4% &gt;202</a:t>
            </a:r>
          </a:p>
          <a:p>
            <a:pPr lvl="1"/>
            <a:r>
              <a:rPr lang="en-US" dirty="0" smtClean="0"/>
              <a:t>Only 1% of patients had FiO2 0.21-0.29</a:t>
            </a:r>
          </a:p>
          <a:p>
            <a:pPr lvl="1"/>
            <a:r>
              <a:rPr lang="en-US" dirty="0" smtClean="0"/>
              <a:t>Clinicians were more concerned with FiO2 than PaO2 </a:t>
            </a:r>
          </a:p>
          <a:p>
            <a:pPr lvl="2"/>
            <a:r>
              <a:rPr lang="en-US" dirty="0" smtClean="0"/>
              <a:t>Almost no adjustments were made regardless of how high the PaO2 was if the FiO2 was 0.3-0.5</a:t>
            </a:r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Practice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324600"/>
            <a:ext cx="5932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Damiani</a:t>
            </a:r>
            <a:r>
              <a:rPr lang="en-US" dirty="0" smtClean="0">
                <a:solidFill>
                  <a:schemeClr val="accent2"/>
                </a:solidFill>
              </a:rPr>
              <a:t> et al, </a:t>
            </a:r>
            <a:r>
              <a:rPr lang="en-US" dirty="0" err="1" smtClean="0">
                <a:solidFill>
                  <a:schemeClr val="accent2"/>
                </a:solidFill>
              </a:rPr>
              <a:t>Crit</a:t>
            </a:r>
            <a:r>
              <a:rPr lang="en-US" dirty="0" smtClean="0">
                <a:solidFill>
                  <a:schemeClr val="accent2"/>
                </a:solidFill>
              </a:rPr>
              <a:t> Care 2014; Suzuki, et al, J </a:t>
            </a:r>
            <a:r>
              <a:rPr lang="en-US" dirty="0" err="1" smtClean="0">
                <a:solidFill>
                  <a:schemeClr val="accent2"/>
                </a:solidFill>
              </a:rPr>
              <a:t>Crit</a:t>
            </a:r>
            <a:r>
              <a:rPr lang="en-US" dirty="0" smtClean="0">
                <a:solidFill>
                  <a:schemeClr val="accent2"/>
                </a:solidFill>
              </a:rPr>
              <a:t> Care 2013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Almost all of the data are from Observational studies  </a:t>
            </a:r>
          </a:p>
          <a:p>
            <a:r>
              <a:rPr lang="en-US" dirty="0" smtClean="0"/>
              <a:t>Lack of </a:t>
            </a:r>
            <a:r>
              <a:rPr lang="en-US" dirty="0" err="1" smtClean="0"/>
              <a:t>RCTs</a:t>
            </a:r>
            <a:r>
              <a:rPr lang="en-US" dirty="0" smtClean="0"/>
              <a:t> comparing two different SaO2 or PaO2 levels</a:t>
            </a:r>
          </a:p>
          <a:p>
            <a:r>
              <a:rPr lang="en-US" dirty="0" smtClean="0"/>
              <a:t>Different studies use different definitions of </a:t>
            </a:r>
            <a:r>
              <a:rPr lang="en-US" dirty="0" err="1" smtClean="0"/>
              <a:t>hyperoxia</a:t>
            </a:r>
            <a:r>
              <a:rPr lang="en-US" dirty="0" smtClean="0"/>
              <a:t> and measure it at different times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Caveat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449922"/>
            <a:ext cx="2616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Damiani</a:t>
            </a:r>
            <a:r>
              <a:rPr lang="en-US" dirty="0" smtClean="0">
                <a:solidFill>
                  <a:schemeClr val="accent2"/>
                </a:solidFill>
              </a:rPr>
              <a:t> et al, CCM 2014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History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Benefits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Risks of </a:t>
            </a:r>
            <a:r>
              <a:rPr lang="en-US" b="1" dirty="0" err="1" smtClean="0">
                <a:solidFill>
                  <a:srgbClr val="FFFF00"/>
                </a:solidFill>
              </a:rPr>
              <a:t>Hyperoxia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ROS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Post-Cardiac Arrest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Post-MI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Stroke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TBI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Lung Injury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COPD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Intraoperative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Oxygen Species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449922"/>
            <a:ext cx="377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Brown and </a:t>
            </a:r>
            <a:r>
              <a:rPr lang="en-US" dirty="0" err="1" smtClean="0">
                <a:solidFill>
                  <a:schemeClr val="accent2"/>
                </a:solidFill>
              </a:rPr>
              <a:t>Griendling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Circ</a:t>
            </a:r>
            <a:r>
              <a:rPr lang="en-US" dirty="0" smtClean="0">
                <a:solidFill>
                  <a:schemeClr val="accent2"/>
                </a:solidFill>
              </a:rPr>
              <a:t> Res 2015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ROS</a:t>
            </a:r>
          </a:p>
          <a:p>
            <a:pPr lvl="1"/>
            <a:r>
              <a:rPr lang="en-US" dirty="0" smtClean="0"/>
              <a:t>Superoxide</a:t>
            </a:r>
          </a:p>
          <a:p>
            <a:pPr lvl="1"/>
            <a:r>
              <a:rPr lang="en-US" dirty="0" smtClean="0"/>
              <a:t>Hydrogen Peroxide</a:t>
            </a:r>
          </a:p>
          <a:p>
            <a:pPr lvl="1"/>
            <a:r>
              <a:rPr lang="en-US" dirty="0" err="1" smtClean="0"/>
              <a:t>Peroxynitrite</a:t>
            </a:r>
            <a:endParaRPr lang="en-US" dirty="0" smtClean="0"/>
          </a:p>
          <a:p>
            <a:pPr lvl="1"/>
            <a:r>
              <a:rPr lang="en-US" dirty="0" smtClean="0"/>
              <a:t>Hydroxyl radical</a:t>
            </a:r>
          </a:p>
          <a:p>
            <a:r>
              <a:rPr lang="en-US" dirty="0" smtClean="0"/>
              <a:t>Some serve important roles but in excess can:</a:t>
            </a:r>
          </a:p>
          <a:p>
            <a:pPr lvl="1"/>
            <a:r>
              <a:rPr lang="en-US" dirty="0" smtClean="0"/>
              <a:t>Interact with and damage DNA, lipids, proteins, carbohydrates</a:t>
            </a:r>
          </a:p>
          <a:p>
            <a:r>
              <a:rPr lang="en-US" dirty="0" smtClean="0"/>
              <a:t>Concentration of ROS in exhaled gas increases after 1 hour of breathing 28% O2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5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196" y="1524000"/>
            <a:ext cx="5871607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Oxygen Species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449922"/>
            <a:ext cx="377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Brown and </a:t>
            </a:r>
            <a:r>
              <a:rPr lang="en-US" dirty="0" err="1" smtClean="0">
                <a:solidFill>
                  <a:schemeClr val="accent2"/>
                </a:solidFill>
              </a:rPr>
              <a:t>Griendling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Circ</a:t>
            </a:r>
            <a:r>
              <a:rPr lang="en-US" dirty="0" smtClean="0">
                <a:solidFill>
                  <a:schemeClr val="accent2"/>
                </a:solidFill>
              </a:rPr>
              <a:t> Res 2015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0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ROS are thought to account for some of increased ventilation seen with increasing levels of O2</a:t>
            </a:r>
          </a:p>
          <a:p>
            <a:endParaRPr lang="en-US" dirty="0" smtClean="0"/>
          </a:p>
          <a:p>
            <a:r>
              <a:rPr lang="en-US" dirty="0" smtClean="0"/>
              <a:t>ROS may act at respiratory centers in brainstem </a:t>
            </a:r>
          </a:p>
          <a:p>
            <a:endParaRPr lang="en-US" dirty="0" smtClean="0"/>
          </a:p>
          <a:p>
            <a:r>
              <a:rPr lang="en-US" dirty="0" smtClean="0"/>
              <a:t>Causes reduction in PaCO2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Hyperoxic</a:t>
            </a:r>
            <a:r>
              <a:rPr lang="en-US" dirty="0" smtClean="0"/>
              <a:t> </a:t>
            </a:r>
            <a:r>
              <a:rPr lang="en-US" dirty="0" err="1" smtClean="0"/>
              <a:t>Hypocapnia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217248"/>
            <a:ext cx="3774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Brown and </a:t>
            </a:r>
            <a:r>
              <a:rPr lang="en-US" dirty="0" err="1" smtClean="0">
                <a:solidFill>
                  <a:schemeClr val="accent2"/>
                </a:solidFill>
              </a:rPr>
              <a:t>Griendling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Circ</a:t>
            </a:r>
            <a:r>
              <a:rPr lang="en-US" dirty="0" smtClean="0">
                <a:solidFill>
                  <a:schemeClr val="accent2"/>
                </a:solidFill>
              </a:rPr>
              <a:t> Res 2015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5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914400"/>
            <a:ext cx="8382000" cy="1066800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Known to play role in defense against pathogens and phagocytosis</a:t>
            </a:r>
          </a:p>
          <a:p>
            <a:r>
              <a:rPr lang="en-US" sz="3100" dirty="0" smtClean="0"/>
              <a:t>Emerging evidence that ROS play an important role in other pathways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226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ROS Benefits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05827"/>
            <a:ext cx="3896226" cy="4960712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533400" y="2286000"/>
            <a:ext cx="3962400" cy="3733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Isoproterenol induced increases in calcium flux and contractility were attenuated by NAC</a:t>
            </a:r>
          </a:p>
          <a:p>
            <a:r>
              <a:rPr lang="en-US" dirty="0" smtClean="0"/>
              <a:t>B-adrenergic activation caused increase in ROS</a:t>
            </a:r>
          </a:p>
          <a:p>
            <a:r>
              <a:rPr lang="en-US" dirty="0" smtClean="0"/>
              <a:t>Prolonged activation (&gt;24h) caused cell death</a:t>
            </a:r>
          </a:p>
          <a:p>
            <a:r>
              <a:rPr lang="en-US" dirty="0" smtClean="0"/>
              <a:t>Excess ROS production caused opposite results</a:t>
            </a:r>
          </a:p>
          <a:p>
            <a:r>
              <a:rPr lang="en-US" dirty="0" smtClean="0"/>
              <a:t>ROS in limited amounts play important role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243374"/>
            <a:ext cx="2860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Andersson</a:t>
            </a:r>
            <a:r>
              <a:rPr lang="en-US" dirty="0" smtClean="0">
                <a:solidFill>
                  <a:schemeClr val="accent2"/>
                </a:solidFill>
              </a:rPr>
              <a:t> et al, J </a:t>
            </a:r>
            <a:r>
              <a:rPr lang="en-US" dirty="0" err="1" smtClean="0">
                <a:solidFill>
                  <a:schemeClr val="accent2"/>
                </a:solidFill>
              </a:rPr>
              <a:t>Phys</a:t>
            </a:r>
            <a:r>
              <a:rPr lang="en-US" dirty="0" smtClean="0">
                <a:solidFill>
                  <a:schemeClr val="accent2"/>
                </a:solidFill>
              </a:rPr>
              <a:t> 2011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0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History of </a:t>
            </a:r>
            <a:r>
              <a:rPr lang="en-US" dirty="0" err="1" smtClean="0"/>
              <a:t>Hyperoxia</a:t>
            </a:r>
            <a:endParaRPr lang="en-US" dirty="0" smtClean="0"/>
          </a:p>
          <a:p>
            <a:r>
              <a:rPr lang="en-US" dirty="0" smtClean="0"/>
              <a:t>Benefits of </a:t>
            </a:r>
            <a:r>
              <a:rPr lang="en-US" dirty="0" err="1" smtClean="0"/>
              <a:t>Hyperoxia</a:t>
            </a:r>
            <a:r>
              <a:rPr lang="en-US" dirty="0" smtClean="0"/>
              <a:t>: SSI?</a:t>
            </a:r>
            <a:endParaRPr lang="en-US" dirty="0" smtClean="0"/>
          </a:p>
          <a:p>
            <a:r>
              <a:rPr lang="en-US" dirty="0" smtClean="0"/>
              <a:t>Risks of </a:t>
            </a:r>
            <a:r>
              <a:rPr lang="en-US" dirty="0" err="1" smtClean="0"/>
              <a:t>Hyperoxia</a:t>
            </a:r>
            <a:endParaRPr lang="en-US" dirty="0" smtClean="0"/>
          </a:p>
          <a:p>
            <a:pPr lvl="1"/>
            <a:r>
              <a:rPr lang="en-US" dirty="0" smtClean="0"/>
              <a:t>ROS</a:t>
            </a:r>
          </a:p>
          <a:p>
            <a:pPr lvl="1"/>
            <a:r>
              <a:rPr lang="en-US" dirty="0" smtClean="0"/>
              <a:t>Post-Cardiac Arrest</a:t>
            </a:r>
          </a:p>
          <a:p>
            <a:pPr lvl="1"/>
            <a:r>
              <a:rPr lang="en-US" dirty="0" smtClean="0"/>
              <a:t>Post-MI</a:t>
            </a:r>
          </a:p>
          <a:p>
            <a:pPr lvl="1"/>
            <a:r>
              <a:rPr lang="en-US" dirty="0" smtClean="0"/>
              <a:t>Stroke</a:t>
            </a:r>
          </a:p>
          <a:p>
            <a:pPr lvl="1"/>
            <a:r>
              <a:rPr lang="en-US" dirty="0" smtClean="0"/>
              <a:t>TBI</a:t>
            </a:r>
          </a:p>
          <a:p>
            <a:pPr lvl="1"/>
            <a:r>
              <a:rPr lang="en-US" dirty="0" smtClean="0"/>
              <a:t>Lung Injury</a:t>
            </a:r>
          </a:p>
          <a:p>
            <a:pPr lvl="1"/>
            <a:r>
              <a:rPr lang="en-US" dirty="0" smtClean="0"/>
              <a:t>COPD</a:t>
            </a:r>
          </a:p>
          <a:p>
            <a:pPr lvl="1"/>
            <a:r>
              <a:rPr lang="en-US" dirty="0" smtClean="0"/>
              <a:t>Intraoperative</a:t>
            </a:r>
            <a:endParaRPr lang="en-US" dirty="0"/>
          </a:p>
          <a:p>
            <a:r>
              <a:rPr lang="en-US" dirty="0" smtClean="0"/>
              <a:t>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History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Benefits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Risks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ROS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Post-Cardiac Arrest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Post-MI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Stroke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TBI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Lung Injury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COPD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Intraoperative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Ball and </a:t>
            </a:r>
            <a:r>
              <a:rPr lang="en-US" dirty="0" err="1" smtClean="0"/>
              <a:t>Ranzani</a:t>
            </a:r>
            <a:r>
              <a:rPr lang="en-US" dirty="0" smtClean="0"/>
              <a:t>, Intensive Care Medicine Jan 2015</a:t>
            </a:r>
          </a:p>
          <a:p>
            <a:r>
              <a:rPr lang="en-US" dirty="0" smtClean="0"/>
              <a:t>First hit: Hypoxic ischemic injury from cardiac arrest</a:t>
            </a:r>
          </a:p>
          <a:p>
            <a:r>
              <a:rPr lang="en-US" dirty="0" smtClean="0"/>
              <a:t>Second hit: Reperfusion injury made worse by: </a:t>
            </a:r>
          </a:p>
          <a:p>
            <a:pPr lvl="1"/>
            <a:r>
              <a:rPr lang="en-US" dirty="0" err="1" smtClean="0"/>
              <a:t>Hyperoxic</a:t>
            </a:r>
            <a:r>
              <a:rPr lang="en-US" dirty="0" smtClean="0"/>
              <a:t> vasoconstriction (</a:t>
            </a:r>
            <a:r>
              <a:rPr lang="en-US" dirty="0" err="1" smtClean="0"/>
              <a:t>Hypocapnia</a:t>
            </a:r>
            <a:r>
              <a:rPr lang="en-US" dirty="0" smtClean="0"/>
              <a:t> and ROS scavenging NO)</a:t>
            </a:r>
          </a:p>
          <a:p>
            <a:pPr lvl="1"/>
            <a:r>
              <a:rPr lang="en-US" dirty="0" smtClean="0"/>
              <a:t>Increased susceptibility to ROS (increased ROS from </a:t>
            </a:r>
            <a:r>
              <a:rPr lang="en-US" dirty="0" err="1" smtClean="0"/>
              <a:t>hyperoxia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hit model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211669"/>
            <a:ext cx="3751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Ball and </a:t>
            </a:r>
            <a:r>
              <a:rPr lang="en-US" dirty="0" err="1" smtClean="0">
                <a:solidFill>
                  <a:schemeClr val="accent2"/>
                </a:solidFill>
              </a:rPr>
              <a:t>Ranzani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Int</a:t>
            </a:r>
            <a:r>
              <a:rPr lang="en-US" dirty="0" smtClean="0">
                <a:solidFill>
                  <a:schemeClr val="accent2"/>
                </a:solidFill>
              </a:rPr>
              <a:t> Care Med 2015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Mechanism not fully understood</a:t>
            </a:r>
          </a:p>
          <a:p>
            <a:r>
              <a:rPr lang="en-US" dirty="0" smtClean="0"/>
              <a:t>Initial brief hypoventilation followed by hyperventilation</a:t>
            </a:r>
          </a:p>
          <a:p>
            <a:r>
              <a:rPr lang="en-US" dirty="0" smtClean="0"/>
              <a:t>Possible mechanisms</a:t>
            </a:r>
          </a:p>
          <a:p>
            <a:pPr lvl="1"/>
            <a:r>
              <a:rPr lang="en-US" dirty="0" smtClean="0"/>
              <a:t>O2 induced vasoconstriction in brain leading to reduced blood flow and subsequent hyperventilation</a:t>
            </a:r>
          </a:p>
          <a:p>
            <a:pPr lvl="1"/>
            <a:r>
              <a:rPr lang="en-US" dirty="0" smtClean="0"/>
              <a:t>Reverse Haldane effect: Increased O2 causes reduced binding of CO2 to </a:t>
            </a:r>
            <a:r>
              <a:rPr lang="en-US" dirty="0" err="1" smtClean="0"/>
              <a:t>Hgb</a:t>
            </a:r>
            <a:r>
              <a:rPr lang="en-US" dirty="0" smtClean="0"/>
              <a:t> in tissues (and respiratory center) leading to locally increased PaCO2 and </a:t>
            </a:r>
            <a:r>
              <a:rPr lang="en-US" dirty="0" smtClean="0"/>
              <a:t>hyperventilation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Hyperoxic</a:t>
            </a:r>
            <a:r>
              <a:rPr lang="en-US" dirty="0" smtClean="0"/>
              <a:t> </a:t>
            </a:r>
            <a:r>
              <a:rPr lang="en-US" dirty="0" err="1" smtClean="0"/>
              <a:t>Hypocapnia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211669"/>
            <a:ext cx="2904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Sjoberg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et al, J </a:t>
            </a:r>
            <a:r>
              <a:rPr lang="en-US" dirty="0" err="1" smtClean="0">
                <a:solidFill>
                  <a:schemeClr val="accent2"/>
                </a:solidFill>
              </a:rPr>
              <a:t>Int</a:t>
            </a:r>
            <a:r>
              <a:rPr lang="en-US" dirty="0" smtClean="0">
                <a:solidFill>
                  <a:schemeClr val="accent2"/>
                </a:solidFill>
              </a:rPr>
              <a:t> Med 2013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9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184 </a:t>
            </a:r>
            <a:r>
              <a:rPr lang="en-US" dirty="0" err="1" smtClean="0"/>
              <a:t>pts</a:t>
            </a:r>
            <a:r>
              <a:rPr lang="en-US" dirty="0" smtClean="0"/>
              <a:t> over 2 year period (2008-2010) with cardiac arrest who survived at least 24h (60% PEA, 40% VT/VF; 60% out of hospital)</a:t>
            </a:r>
          </a:p>
          <a:p>
            <a:r>
              <a:rPr lang="en-US" dirty="0" smtClean="0"/>
              <a:t>36% exposed to severe </a:t>
            </a:r>
            <a:r>
              <a:rPr lang="en-US" dirty="0" err="1" smtClean="0"/>
              <a:t>hyperoxia</a:t>
            </a:r>
            <a:r>
              <a:rPr lang="en-US" dirty="0" smtClean="0"/>
              <a:t> (PaO2&gt;300)</a:t>
            </a:r>
          </a:p>
          <a:p>
            <a:r>
              <a:rPr lang="en-US" dirty="0" smtClean="0"/>
              <a:t>Adjusted OR for reduced survival per </a:t>
            </a:r>
            <a:r>
              <a:rPr lang="en-US" dirty="0"/>
              <a:t>hour of exposure </a:t>
            </a:r>
            <a:r>
              <a:rPr lang="en-US" dirty="0" smtClean="0"/>
              <a:t> in this group was 0.83 (0.69-0.99) p=0.04</a:t>
            </a:r>
          </a:p>
          <a:p>
            <a:r>
              <a:rPr lang="en-US" dirty="0" smtClean="0"/>
              <a:t>No difference in neurologic outcomes</a:t>
            </a:r>
          </a:p>
          <a:p>
            <a:r>
              <a:rPr lang="en-US" dirty="0" smtClean="0"/>
              <a:t>Several limitations: retrospective, no data on important comorbidities, LOS, </a:t>
            </a:r>
            <a:r>
              <a:rPr lang="en-US" dirty="0" err="1" smtClean="0"/>
              <a:t>epi</a:t>
            </a:r>
            <a:r>
              <a:rPr lang="en-US" dirty="0" smtClean="0"/>
              <a:t> dose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Restrospective</a:t>
            </a:r>
            <a:r>
              <a:rPr lang="en-US" dirty="0" smtClean="0"/>
              <a:t> Review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211669"/>
            <a:ext cx="3131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Elmer et al, </a:t>
            </a:r>
            <a:r>
              <a:rPr lang="en-US" dirty="0" err="1" smtClean="0">
                <a:solidFill>
                  <a:schemeClr val="accent2"/>
                </a:solidFill>
              </a:rPr>
              <a:t>Int</a:t>
            </a:r>
            <a:r>
              <a:rPr lang="en-US" dirty="0" smtClean="0">
                <a:solidFill>
                  <a:schemeClr val="accent2"/>
                </a:solidFill>
              </a:rPr>
              <a:t> Care Med 2015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0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524000"/>
            <a:ext cx="3915103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Elmer Review graphs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7432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Note, this is after ROSC. They all got 100% O2 during CPR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211669"/>
            <a:ext cx="3131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Elmer et al, </a:t>
            </a:r>
            <a:r>
              <a:rPr lang="en-US" dirty="0" err="1" smtClean="0">
                <a:solidFill>
                  <a:schemeClr val="accent2"/>
                </a:solidFill>
              </a:rPr>
              <a:t>Int</a:t>
            </a:r>
            <a:r>
              <a:rPr lang="en-US" dirty="0" smtClean="0">
                <a:solidFill>
                  <a:schemeClr val="accent2"/>
                </a:solidFill>
              </a:rPr>
              <a:t> Care Med 2015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Pilot study, not powered for outcomes</a:t>
            </a:r>
          </a:p>
          <a:p>
            <a:r>
              <a:rPr lang="en-US" dirty="0" smtClean="0"/>
              <a:t>14 </a:t>
            </a:r>
            <a:r>
              <a:rPr lang="en-US" dirty="0" err="1" smtClean="0"/>
              <a:t>pts</a:t>
            </a:r>
            <a:r>
              <a:rPr lang="en-US" dirty="0" smtClean="0"/>
              <a:t> in each arm</a:t>
            </a:r>
          </a:p>
          <a:p>
            <a:r>
              <a:rPr lang="en-US" dirty="0" smtClean="0"/>
              <a:t>30% vs. 100% O2 for 60 minutes post-ROSC</a:t>
            </a:r>
          </a:p>
          <a:p>
            <a:r>
              <a:rPr lang="en-US" dirty="0" smtClean="0"/>
              <a:t>Measured serum markers of neuronal injury (NSE and S-100), adequacy of oxygenation and need to increase FiO2 in 30% group</a:t>
            </a:r>
          </a:p>
          <a:p>
            <a:r>
              <a:rPr lang="en-US" dirty="0" smtClean="0"/>
              <a:t>Found trend toward increased serum markers in 100% group (statistically significant when looking only at pts not getting hypothermia)</a:t>
            </a:r>
          </a:p>
          <a:p>
            <a:r>
              <a:rPr lang="en-US" dirty="0" smtClean="0"/>
              <a:t>No hypoxemia in 30% group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RCT 30% vs. 100% for post-ROSC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211669"/>
            <a:ext cx="3393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Kuisma</a:t>
            </a:r>
            <a:r>
              <a:rPr lang="en-US" dirty="0" smtClean="0">
                <a:solidFill>
                  <a:schemeClr val="accent2"/>
                </a:solidFill>
              </a:rPr>
              <a:t> et al, Resuscitation 2006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8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Database of 120 US ICUs from 2001-2005</a:t>
            </a:r>
          </a:p>
          <a:p>
            <a:r>
              <a:rPr lang="en-US" dirty="0" smtClean="0"/>
              <a:t>Non-traumatic cardiac arrest w CPR within 24h of ICU arrival</a:t>
            </a:r>
          </a:p>
          <a:p>
            <a:r>
              <a:rPr lang="en-US" dirty="0" smtClean="0"/>
              <a:t>3 groups based on first ABG w hypoxic PaO2&lt;60 (or p/f ratio &lt;300), </a:t>
            </a:r>
            <a:r>
              <a:rPr lang="en-US" dirty="0" err="1" smtClean="0"/>
              <a:t>normoxic</a:t>
            </a:r>
            <a:r>
              <a:rPr lang="en-US" dirty="0" smtClean="0"/>
              <a:t> 60-299 and </a:t>
            </a:r>
            <a:r>
              <a:rPr lang="en-US" dirty="0" err="1" smtClean="0"/>
              <a:t>hyperoxic</a:t>
            </a:r>
            <a:r>
              <a:rPr lang="en-US" dirty="0" smtClean="0"/>
              <a:t> &gt;300</a:t>
            </a:r>
          </a:p>
          <a:p>
            <a:r>
              <a:rPr lang="en-US" dirty="0" smtClean="0"/>
              <a:t>6326 </a:t>
            </a:r>
            <a:r>
              <a:rPr lang="en-US" dirty="0" err="1" smtClean="0"/>
              <a:t>pts</a:t>
            </a:r>
            <a:r>
              <a:rPr lang="en-US" dirty="0" smtClean="0"/>
              <a:t>, 18% </a:t>
            </a:r>
            <a:r>
              <a:rPr lang="en-US" dirty="0" err="1" smtClean="0"/>
              <a:t>hyperoxic</a:t>
            </a:r>
            <a:r>
              <a:rPr lang="en-US" dirty="0" smtClean="0"/>
              <a:t>, 63% hypoxic</a:t>
            </a:r>
          </a:p>
          <a:p>
            <a:r>
              <a:rPr lang="en-US" dirty="0" smtClean="0"/>
              <a:t>Mortality </a:t>
            </a:r>
            <a:r>
              <a:rPr lang="en-US" dirty="0" err="1" smtClean="0"/>
              <a:t>hyperoxic</a:t>
            </a:r>
            <a:r>
              <a:rPr lang="en-US" dirty="0" smtClean="0"/>
              <a:t> 63%, hypoxic 57%, </a:t>
            </a:r>
            <a:r>
              <a:rPr lang="en-US" dirty="0" err="1" smtClean="0"/>
              <a:t>normoxic</a:t>
            </a:r>
            <a:r>
              <a:rPr lang="en-US" dirty="0" smtClean="0"/>
              <a:t> 45%</a:t>
            </a:r>
          </a:p>
          <a:p>
            <a:r>
              <a:rPr lang="en-US" dirty="0" smtClean="0"/>
              <a:t>Limitations: Observational only (association, not causation), No data on actual resuscitation (duration, etc.), no data on who got hypothermic treatment</a:t>
            </a:r>
          </a:p>
          <a:p>
            <a:r>
              <a:rPr lang="en-US" dirty="0" smtClean="0"/>
              <a:t>Take away: Hypoxia and </a:t>
            </a:r>
            <a:r>
              <a:rPr lang="en-US" dirty="0" err="1" smtClean="0"/>
              <a:t>hyperoxia</a:t>
            </a:r>
            <a:r>
              <a:rPr lang="en-US" dirty="0" smtClean="0"/>
              <a:t> are probably both bad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Kilgannon</a:t>
            </a:r>
            <a:r>
              <a:rPr lang="en-US" dirty="0" smtClean="0"/>
              <a:t> JAMA 2010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248400"/>
            <a:ext cx="288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Kilgannon</a:t>
            </a:r>
            <a:r>
              <a:rPr lang="en-US" dirty="0" smtClean="0">
                <a:solidFill>
                  <a:schemeClr val="accent2"/>
                </a:solidFill>
              </a:rPr>
              <a:t> et al, JAMA 2010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1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95400"/>
            <a:ext cx="4132447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Kilgannon</a:t>
            </a:r>
            <a:r>
              <a:rPr lang="en-US" dirty="0" smtClean="0"/>
              <a:t> survival curve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2882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Kilgannon</a:t>
            </a:r>
            <a:r>
              <a:rPr lang="en-US" dirty="0" smtClean="0">
                <a:solidFill>
                  <a:schemeClr val="accent2"/>
                </a:solidFill>
              </a:rPr>
              <a:t> et al, JAMA 2010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7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65880"/>
            <a:ext cx="8229600" cy="26882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Damiani</a:t>
            </a:r>
            <a:r>
              <a:rPr lang="en-US" sz="3600" dirty="0" smtClean="0"/>
              <a:t> Meta Analysis Post-cardiac arrest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8599" y="6172200"/>
            <a:ext cx="312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Damiani</a:t>
            </a:r>
            <a:r>
              <a:rPr lang="en-US" dirty="0" smtClean="0">
                <a:solidFill>
                  <a:schemeClr val="accent2"/>
                </a:solidFill>
              </a:rPr>
              <a:t> et al, </a:t>
            </a:r>
            <a:r>
              <a:rPr lang="en-US" dirty="0" err="1" smtClean="0">
                <a:solidFill>
                  <a:schemeClr val="accent2"/>
                </a:solidFill>
              </a:rPr>
              <a:t>Crit</a:t>
            </a:r>
            <a:r>
              <a:rPr lang="en-US" dirty="0" smtClean="0">
                <a:solidFill>
                  <a:schemeClr val="accent2"/>
                </a:solidFill>
              </a:rPr>
              <a:t> Care 2014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524000"/>
            <a:ext cx="8229600" cy="76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Hyperoxia</a:t>
            </a:r>
            <a:r>
              <a:rPr lang="en-US" dirty="0" smtClean="0"/>
              <a:t> defined as PaO2&gt;300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2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 Studies, large heterogeneity</a:t>
            </a:r>
          </a:p>
          <a:p>
            <a:r>
              <a:rPr lang="en-US" dirty="0" smtClean="0"/>
              <a:t>OR for death was 1.4 (1.02-1.93) I^2=69%.  </a:t>
            </a:r>
            <a:r>
              <a:rPr lang="en-US" dirty="0" err="1" smtClean="0"/>
              <a:t>Hyperoxia</a:t>
            </a:r>
            <a:r>
              <a:rPr lang="en-US" dirty="0" smtClean="0"/>
              <a:t> defined as PaO2&gt;300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Wang Meta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1" y="2819400"/>
            <a:ext cx="7330966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6248400"/>
            <a:ext cx="317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Wang et al, Resuscitation 2014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well established that excess O2 causes harm</a:t>
            </a:r>
          </a:p>
          <a:p>
            <a:pPr lvl="1"/>
            <a:r>
              <a:rPr lang="en-US" dirty="0" smtClean="0"/>
              <a:t>Retinopathy of prematurity</a:t>
            </a:r>
          </a:p>
          <a:p>
            <a:pPr lvl="1"/>
            <a:r>
              <a:rPr lang="en-US" dirty="0" err="1" smtClean="0"/>
              <a:t>Bronchopulmonary</a:t>
            </a:r>
            <a:r>
              <a:rPr lang="en-US" dirty="0" smtClean="0"/>
              <a:t> dysplasia</a:t>
            </a:r>
          </a:p>
          <a:p>
            <a:pPr lvl="1"/>
            <a:endParaRPr lang="en-US" dirty="0"/>
          </a:p>
          <a:p>
            <a:r>
              <a:rPr lang="en-US" dirty="0" smtClean="0"/>
              <a:t>Gas of choice for neonatal resuscitation is room air</a:t>
            </a:r>
          </a:p>
          <a:p>
            <a:endParaRPr lang="en-US" dirty="0"/>
          </a:p>
          <a:p>
            <a:r>
              <a:rPr lang="en-US" dirty="0" smtClean="0"/>
              <a:t>Antioxidant mechanisms in lungs don’t develop until late gestation</a:t>
            </a:r>
          </a:p>
          <a:p>
            <a:pPr lvl="1"/>
            <a:r>
              <a:rPr lang="en-US" dirty="0" smtClean="0"/>
              <a:t>Preterm infants at high risk for damage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Neonates: Not going to </a:t>
            </a:r>
            <a:r>
              <a:rPr lang="en-US" dirty="0" smtClean="0"/>
              <a:t>cover in detail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211669"/>
            <a:ext cx="3981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Yee et al, Am J </a:t>
            </a:r>
            <a:r>
              <a:rPr lang="en-US" dirty="0" err="1" smtClean="0">
                <a:solidFill>
                  <a:schemeClr val="accent2"/>
                </a:solidFill>
              </a:rPr>
              <a:t>Resp</a:t>
            </a:r>
            <a:r>
              <a:rPr lang="en-US" dirty="0" smtClean="0">
                <a:solidFill>
                  <a:schemeClr val="accent2"/>
                </a:solidFill>
              </a:rPr>
              <a:t> Cell </a:t>
            </a:r>
            <a:r>
              <a:rPr lang="en-US" dirty="0" err="1" smtClean="0">
                <a:solidFill>
                  <a:schemeClr val="accent2"/>
                </a:solidFill>
              </a:rPr>
              <a:t>Mol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Biol</a:t>
            </a:r>
            <a:r>
              <a:rPr lang="en-US" dirty="0" smtClean="0">
                <a:solidFill>
                  <a:schemeClr val="accent2"/>
                </a:solidFill>
              </a:rPr>
              <a:t> 2013 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History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Benefits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Risks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ROS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Post-Cardiac Arrest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Post-MI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Stroke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TBI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Lung Injury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COPD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Intraoperative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1950 </a:t>
            </a:r>
            <a:r>
              <a:rPr lang="en-US" dirty="0" err="1"/>
              <a:t>Russek</a:t>
            </a:r>
            <a:r>
              <a:rPr lang="en-US" dirty="0"/>
              <a:t> et al reported supplemental o2 failed to reduce ECG signs of ischemia or reduce angina </a:t>
            </a:r>
          </a:p>
          <a:p>
            <a:r>
              <a:rPr lang="en-US" dirty="0"/>
              <a:t>1969 Bourassa et al proposed that</a:t>
            </a:r>
            <a:r>
              <a:rPr lang="en-US" dirty="0" smtClean="0"/>
              <a:t> the decreased blood </a:t>
            </a:r>
            <a:r>
              <a:rPr lang="en-US" dirty="0"/>
              <a:t>flow</a:t>
            </a:r>
            <a:r>
              <a:rPr lang="en-US" dirty="0" smtClean="0"/>
              <a:t> from </a:t>
            </a:r>
            <a:r>
              <a:rPr lang="en-US" dirty="0" err="1" smtClean="0"/>
              <a:t>hyperoxia</a:t>
            </a:r>
            <a:r>
              <a:rPr lang="en-US" dirty="0" smtClean="0"/>
              <a:t> may </a:t>
            </a:r>
            <a:r>
              <a:rPr lang="en-US" dirty="0"/>
              <a:t>cause ischemia </a:t>
            </a:r>
          </a:p>
          <a:p>
            <a:r>
              <a:rPr lang="en-US" dirty="0"/>
              <a:t>1976 RCT Rawls and </a:t>
            </a:r>
            <a:r>
              <a:rPr lang="en-US" dirty="0" err="1"/>
              <a:t>Kenmure</a:t>
            </a:r>
            <a:r>
              <a:rPr lang="en-US" dirty="0"/>
              <a:t> showed increased cardiac markers in acute MI </a:t>
            </a:r>
            <a:r>
              <a:rPr lang="en-US" dirty="0" err="1"/>
              <a:t>pts</a:t>
            </a:r>
            <a:r>
              <a:rPr lang="en-US" dirty="0"/>
              <a:t> getting high flow o2 </a:t>
            </a:r>
            <a:r>
              <a:rPr lang="en-US" dirty="0" err="1"/>
              <a:t>vs</a:t>
            </a:r>
            <a:r>
              <a:rPr lang="en-US" dirty="0"/>
              <a:t> room </a:t>
            </a:r>
            <a:r>
              <a:rPr lang="en-US" dirty="0" smtClean="0"/>
              <a:t>air</a:t>
            </a:r>
          </a:p>
          <a:p>
            <a:pPr lvl="1"/>
            <a:r>
              <a:rPr lang="en-US" dirty="0" smtClean="0"/>
              <a:t>Also </a:t>
            </a:r>
            <a:r>
              <a:rPr lang="en-US" dirty="0"/>
              <a:t>trend toward tripled death rate.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Ischemia and O2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211669"/>
            <a:ext cx="294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Iscoe</a:t>
            </a:r>
            <a:r>
              <a:rPr lang="en-US" dirty="0" smtClean="0">
                <a:solidFill>
                  <a:schemeClr val="accent2"/>
                </a:solidFill>
              </a:rPr>
              <a:t> et al, Critical Care 2011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12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Recommendations and Guidelines have traditionally called for O2 to be administered regardless of PaO2 or SaO2 (MONA)</a:t>
            </a:r>
          </a:p>
          <a:p>
            <a:r>
              <a:rPr lang="en-US" dirty="0" smtClean="0"/>
              <a:t>However, emerging evidence suggests it may:</a:t>
            </a:r>
          </a:p>
          <a:p>
            <a:pPr lvl="1"/>
            <a:r>
              <a:rPr lang="en-US" dirty="0" smtClean="0"/>
              <a:t>Reduce coronary blood flow</a:t>
            </a:r>
          </a:p>
          <a:p>
            <a:pPr lvl="1"/>
            <a:r>
              <a:rPr lang="en-US" dirty="0" smtClean="0"/>
              <a:t>Reduce stroke volume and cardiac output</a:t>
            </a:r>
          </a:p>
          <a:p>
            <a:pPr lvl="1"/>
            <a:r>
              <a:rPr lang="en-US" dirty="0" smtClean="0"/>
              <a:t>Increase SVR</a:t>
            </a:r>
          </a:p>
          <a:p>
            <a:pPr lvl="1"/>
            <a:r>
              <a:rPr lang="en-US" dirty="0" smtClean="0"/>
              <a:t>Increase reperfusion injury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Downside of O2 for ischemic hearts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211669"/>
            <a:ext cx="2904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Sjoberg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et al, J </a:t>
            </a:r>
            <a:r>
              <a:rPr lang="en-US" dirty="0" err="1" smtClean="0">
                <a:solidFill>
                  <a:schemeClr val="accent2"/>
                </a:solidFill>
              </a:rPr>
              <a:t>Int</a:t>
            </a:r>
            <a:r>
              <a:rPr lang="en-US" dirty="0" smtClean="0">
                <a:solidFill>
                  <a:schemeClr val="accent2"/>
                </a:solidFill>
              </a:rPr>
              <a:t> Med 2013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7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PaO2 </a:t>
            </a:r>
            <a:r>
              <a:rPr lang="en-US" dirty="0"/>
              <a:t>from 100 to 600 increases content by only 15ml/L or about </a:t>
            </a:r>
            <a:r>
              <a:rPr lang="en-US" dirty="0" smtClean="0"/>
              <a:t>7-8%</a:t>
            </a:r>
          </a:p>
          <a:p>
            <a:r>
              <a:rPr lang="en-US" dirty="0" err="1" smtClean="0"/>
              <a:t>Hyperoxia</a:t>
            </a:r>
            <a:r>
              <a:rPr lang="en-US" dirty="0" smtClean="0"/>
              <a:t> </a:t>
            </a:r>
            <a:r>
              <a:rPr lang="en-US" dirty="0"/>
              <a:t>decreases cerebral blood flow by 11-33</a:t>
            </a:r>
            <a:r>
              <a:rPr lang="en-US" dirty="0" smtClean="0"/>
              <a:t>% and coronary flow by 8-29%</a:t>
            </a:r>
          </a:p>
          <a:p>
            <a:r>
              <a:rPr lang="en-US" dirty="0" smtClean="0"/>
              <a:t>Net decrease in delivery may be cause of worse outcomes</a:t>
            </a:r>
          </a:p>
          <a:p>
            <a:r>
              <a:rPr lang="en-US" dirty="0" smtClean="0"/>
              <a:t>Theory that hyperbaric O2 may be able to overcome this but data is lacking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O2 delivery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211669"/>
            <a:ext cx="294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Iscoe</a:t>
            </a:r>
            <a:r>
              <a:rPr lang="en-US" dirty="0" smtClean="0">
                <a:solidFill>
                  <a:schemeClr val="accent2"/>
                </a:solidFill>
              </a:rPr>
              <a:t> et al, Critical Care 2011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6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Looked for RCTs of NSTEMI or STEMI comparing air with O2</a:t>
            </a:r>
          </a:p>
          <a:p>
            <a:r>
              <a:rPr lang="en-US" dirty="0" smtClean="0"/>
              <a:t>Found 4 trials, 430 </a:t>
            </a:r>
            <a:r>
              <a:rPr lang="en-US" dirty="0" err="1" smtClean="0"/>
              <a:t>pts</a:t>
            </a:r>
            <a:r>
              <a:rPr lang="en-US" dirty="0" smtClean="0"/>
              <a:t>, 17 deaths, pooled RR for death was 2.11 (0.78-5.68)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Cochrane Review 2010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211669"/>
            <a:ext cx="4374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Cabello et al, Cochrane Collaboration 2010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10" y="3733800"/>
            <a:ext cx="8564171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9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Cochrane Review 2010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211669"/>
            <a:ext cx="4374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Cabello et al, Cochrane Collaboration 2010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6026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study, Australia, Multicenter RCT, enrolling 490 </a:t>
            </a:r>
            <a:r>
              <a:rPr lang="en-US" dirty="0" err="1" smtClean="0"/>
              <a:t>pts</a:t>
            </a:r>
            <a:r>
              <a:rPr lang="en-US" dirty="0"/>
              <a:t> </a:t>
            </a:r>
            <a:r>
              <a:rPr lang="en-US" dirty="0" smtClean="0"/>
              <a:t>w STEMI without hypoxia </a:t>
            </a:r>
          </a:p>
          <a:p>
            <a:endParaRPr lang="en-US" dirty="0" smtClean="0"/>
          </a:p>
          <a:p>
            <a:r>
              <a:rPr lang="en-US" dirty="0" smtClean="0"/>
              <a:t>Randomized to room air </a:t>
            </a:r>
            <a:r>
              <a:rPr lang="en-US" dirty="0" err="1" smtClean="0"/>
              <a:t>vs</a:t>
            </a:r>
            <a:r>
              <a:rPr lang="en-US" dirty="0" smtClean="0"/>
              <a:t> supplemental O2</a:t>
            </a:r>
          </a:p>
          <a:p>
            <a:endParaRPr lang="en-US" dirty="0" smtClean="0"/>
          </a:p>
          <a:p>
            <a:r>
              <a:rPr lang="en-US" dirty="0" smtClean="0"/>
              <a:t>Primary outcome is infarct size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Trial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211669"/>
            <a:ext cx="3449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Stub et al, Am Heart Journal 2012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History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Benefits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Risks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ROS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Post-Cardiac Arrest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Post-MI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Stroke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TBI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Lung Injury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COPD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Intraoperative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0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Hyperoxia</a:t>
            </a:r>
            <a:r>
              <a:rPr lang="en-US" dirty="0" smtClean="0"/>
              <a:t> is efficacious in non-clinical studies but this has not translated clinically</a:t>
            </a:r>
          </a:p>
          <a:p>
            <a:r>
              <a:rPr lang="en-US" dirty="0" smtClean="0"/>
              <a:t>Knockout mice designed to mimic endothelial dysfunction found in acute stroke</a:t>
            </a:r>
          </a:p>
          <a:p>
            <a:r>
              <a:rPr lang="en-US" dirty="0" smtClean="0"/>
              <a:t>Normal mice: </a:t>
            </a:r>
            <a:r>
              <a:rPr lang="en-US" dirty="0" err="1" smtClean="0"/>
              <a:t>hyperoxia</a:t>
            </a:r>
            <a:r>
              <a:rPr lang="en-US" dirty="0" smtClean="0"/>
              <a:t> improved tissue perfusion</a:t>
            </a:r>
          </a:p>
          <a:p>
            <a:r>
              <a:rPr lang="en-US" dirty="0" smtClean="0"/>
              <a:t>Knockouts: </a:t>
            </a:r>
            <a:r>
              <a:rPr lang="en-US" dirty="0" err="1" smtClean="0"/>
              <a:t>Hyperoxia</a:t>
            </a:r>
            <a:r>
              <a:rPr lang="en-US" dirty="0" smtClean="0"/>
              <a:t> worsened perfusion</a:t>
            </a:r>
          </a:p>
          <a:p>
            <a:r>
              <a:rPr lang="en-US" dirty="0" smtClean="0"/>
              <a:t>One knockout model was nitric oxide synthase</a:t>
            </a:r>
          </a:p>
          <a:p>
            <a:pPr lvl="1"/>
            <a:r>
              <a:rPr lang="en-US" dirty="0" smtClean="0"/>
              <a:t>Suggests that inadequate NO may place </a:t>
            </a:r>
            <a:r>
              <a:rPr lang="en-US" dirty="0" err="1" smtClean="0"/>
              <a:t>pts</a:t>
            </a:r>
            <a:r>
              <a:rPr lang="en-US" dirty="0" smtClean="0"/>
              <a:t> at increased vulnerability to ROS from </a:t>
            </a:r>
            <a:r>
              <a:rPr lang="en-US" dirty="0" err="1" smtClean="0"/>
              <a:t>hyperoxia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Endothelial dysfunction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6172200"/>
            <a:ext cx="3170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Shin et al, J Neuroscience 2014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Restrospective</a:t>
            </a:r>
            <a:r>
              <a:rPr lang="en-US" dirty="0" smtClean="0"/>
              <a:t> multicenter cohort study 2894 </a:t>
            </a:r>
            <a:r>
              <a:rPr lang="en-US" dirty="0" err="1" smtClean="0"/>
              <a:t>pts</a:t>
            </a:r>
            <a:endParaRPr lang="en-US" dirty="0" smtClean="0"/>
          </a:p>
          <a:p>
            <a:r>
              <a:rPr lang="en-US" dirty="0" smtClean="0"/>
              <a:t>Acute ischemic stroke, SAH and ICH in 84 ICUs</a:t>
            </a:r>
          </a:p>
          <a:p>
            <a:r>
              <a:rPr lang="en-US" dirty="0" err="1" smtClean="0"/>
              <a:t>Hyperoxia</a:t>
            </a:r>
            <a:r>
              <a:rPr lang="en-US" dirty="0" smtClean="0"/>
              <a:t> (PaO2&gt;300), Hypoxia (PaO2&lt;60) and </a:t>
            </a:r>
            <a:r>
              <a:rPr lang="en-US" dirty="0" err="1" smtClean="0"/>
              <a:t>Normoxia</a:t>
            </a:r>
            <a:endParaRPr lang="en-US" dirty="0" smtClean="0"/>
          </a:p>
          <a:p>
            <a:r>
              <a:rPr lang="en-US" dirty="0" smtClean="0"/>
              <a:t>Crude OR for </a:t>
            </a:r>
            <a:r>
              <a:rPr lang="en-US" dirty="0" err="1" smtClean="0"/>
              <a:t>hyperoxia</a:t>
            </a:r>
            <a:r>
              <a:rPr lang="en-US" dirty="0" smtClean="0"/>
              <a:t> 1.7 (1.3-2.1 p&lt;0.0001) and for hypoxia 1.3  (1.1-1.7 p=0.01)</a:t>
            </a:r>
          </a:p>
          <a:p>
            <a:r>
              <a:rPr lang="en-US" dirty="0" smtClean="0"/>
              <a:t>Adjusted OR for </a:t>
            </a:r>
            <a:r>
              <a:rPr lang="en-US" dirty="0" err="1" smtClean="0"/>
              <a:t>hyperoxia</a:t>
            </a:r>
            <a:r>
              <a:rPr lang="en-US" dirty="0" smtClean="0"/>
              <a:t> 1.2 (1.04-1.5)</a:t>
            </a:r>
          </a:p>
          <a:p>
            <a:r>
              <a:rPr lang="en-US" dirty="0" smtClean="0"/>
              <a:t>Limitations: Retrospective, observational, lacking data on disease severity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Post-stroke mortality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6172200"/>
            <a:ext cx="335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Rincon et al, </a:t>
            </a:r>
            <a:r>
              <a:rPr lang="en-US" dirty="0" err="1" smtClean="0">
                <a:solidFill>
                  <a:schemeClr val="accent2"/>
                </a:solidFill>
              </a:rPr>
              <a:t>Crit</a:t>
            </a:r>
            <a:r>
              <a:rPr lang="en-US" dirty="0" smtClean="0">
                <a:solidFill>
                  <a:schemeClr val="accent2"/>
                </a:solidFill>
              </a:rPr>
              <a:t> Care Med 2014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70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were the average PaO2 and %O2 sat amongst 7 physicians breathing ambient air atop Mt. Everest?</a:t>
            </a:r>
          </a:p>
          <a:p>
            <a:pPr lvl="1"/>
            <a:r>
              <a:rPr lang="en-US" sz="2800" dirty="0" smtClean="0"/>
              <a:t>A: 24.6 and 54%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B: O and O, they were Hopkins surgery residents and thus needed no petty comforts like oxygen for survival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C: 39.4 and 68.3%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D: 11.8 and 27.5%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2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Post-stroke mortality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6172200"/>
            <a:ext cx="335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Rincon et al, </a:t>
            </a:r>
            <a:r>
              <a:rPr lang="en-US" dirty="0" err="1" smtClean="0">
                <a:solidFill>
                  <a:schemeClr val="accent2"/>
                </a:solidFill>
              </a:rPr>
              <a:t>Crit</a:t>
            </a:r>
            <a:r>
              <a:rPr lang="en-US" dirty="0" smtClean="0">
                <a:solidFill>
                  <a:schemeClr val="accent2"/>
                </a:solidFill>
              </a:rPr>
              <a:t> Care Med 2014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24000"/>
            <a:ext cx="4187468" cy="458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1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8229600" cy="24144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 Meta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599" y="6172200"/>
            <a:ext cx="312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Damiani</a:t>
            </a:r>
            <a:r>
              <a:rPr lang="en-US" dirty="0" smtClean="0">
                <a:solidFill>
                  <a:schemeClr val="accent2"/>
                </a:solidFill>
              </a:rPr>
              <a:t> et al, </a:t>
            </a:r>
            <a:r>
              <a:rPr lang="en-US" dirty="0" err="1" smtClean="0">
                <a:solidFill>
                  <a:schemeClr val="accent2"/>
                </a:solidFill>
              </a:rPr>
              <a:t>Crit</a:t>
            </a:r>
            <a:r>
              <a:rPr lang="en-US" dirty="0" smtClean="0">
                <a:solidFill>
                  <a:schemeClr val="accent2"/>
                </a:solidFill>
              </a:rPr>
              <a:t> Care 2014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524000"/>
            <a:ext cx="8229600" cy="76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Hyperoxia</a:t>
            </a:r>
            <a:r>
              <a:rPr lang="en-US" dirty="0" smtClean="0"/>
              <a:t> defined as PaO2&gt;300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2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History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Benefits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Risks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ROS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Post-Cardiac Arrest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Post-MI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Stroke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TBI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Lung Injury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COPD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Intraoperative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79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Retrospective multicenter cohort study of 1212 </a:t>
            </a:r>
            <a:r>
              <a:rPr lang="en-US" dirty="0" err="1" smtClean="0"/>
              <a:t>pts</a:t>
            </a:r>
            <a:r>
              <a:rPr lang="en-US" dirty="0" smtClean="0"/>
              <a:t> in 61 ICUs</a:t>
            </a:r>
          </a:p>
          <a:p>
            <a:r>
              <a:rPr lang="en-US" dirty="0" smtClean="0"/>
              <a:t>Divided into </a:t>
            </a:r>
            <a:r>
              <a:rPr lang="en-US" dirty="0" err="1" smtClean="0"/>
              <a:t>hyperoxia</a:t>
            </a:r>
            <a:r>
              <a:rPr lang="en-US" dirty="0" smtClean="0"/>
              <a:t> (PaO2&gt;300), hypoxia (PaO2&lt;60) and </a:t>
            </a:r>
            <a:r>
              <a:rPr lang="en-US" dirty="0" err="1" smtClean="0"/>
              <a:t>Normoxia</a:t>
            </a:r>
            <a:endParaRPr lang="en-US" dirty="0" smtClean="0"/>
          </a:p>
          <a:p>
            <a:r>
              <a:rPr lang="en-US" dirty="0" smtClean="0"/>
              <a:t>21% were </a:t>
            </a:r>
            <a:r>
              <a:rPr lang="en-US" dirty="0" err="1" smtClean="0"/>
              <a:t>hyperoxic</a:t>
            </a:r>
            <a:r>
              <a:rPr lang="en-US" dirty="0" smtClean="0"/>
              <a:t> (of these half had PaO2&gt;400), 46% were hypoxic</a:t>
            </a:r>
          </a:p>
          <a:p>
            <a:r>
              <a:rPr lang="en-US" dirty="0" smtClean="0"/>
              <a:t>Adjusted OR for death in </a:t>
            </a:r>
            <a:r>
              <a:rPr lang="en-US" dirty="0" err="1" smtClean="0"/>
              <a:t>hyperoxia</a:t>
            </a:r>
            <a:r>
              <a:rPr lang="en-US" dirty="0" smtClean="0"/>
              <a:t> group was 1.5 (1.02-2.4) p=0.04</a:t>
            </a:r>
          </a:p>
          <a:p>
            <a:r>
              <a:rPr lang="en-US" dirty="0" smtClean="0"/>
              <a:t>Proposed mechanism is 11-33% decrease in cerebral blood flow with </a:t>
            </a:r>
            <a:r>
              <a:rPr lang="en-US" dirty="0" err="1" smtClean="0"/>
              <a:t>hyperoxia</a:t>
            </a:r>
            <a:r>
              <a:rPr lang="en-US" dirty="0" smtClean="0"/>
              <a:t>, maybe worse with endothelial dysfunction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Hyperoxia</a:t>
            </a:r>
            <a:r>
              <a:rPr lang="en-US" dirty="0" smtClean="0"/>
              <a:t> in TBI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6172200"/>
            <a:ext cx="507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Rincon et al, J </a:t>
            </a:r>
            <a:r>
              <a:rPr lang="en-US" dirty="0" err="1" smtClean="0">
                <a:solidFill>
                  <a:schemeClr val="accent2"/>
                </a:solidFill>
              </a:rPr>
              <a:t>Neurol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Neurosurg</a:t>
            </a:r>
            <a:r>
              <a:rPr lang="en-US" dirty="0" smtClean="0">
                <a:solidFill>
                  <a:schemeClr val="accent2"/>
                </a:solidFill>
              </a:rPr>
              <a:t>, Psychiatry 2014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1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Hyperoxia</a:t>
            </a:r>
            <a:r>
              <a:rPr lang="en-US" dirty="0" smtClean="0"/>
              <a:t> in TBI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6172200"/>
            <a:ext cx="5077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Rincon et al, J </a:t>
            </a:r>
            <a:r>
              <a:rPr lang="en-US" dirty="0" err="1" smtClean="0">
                <a:solidFill>
                  <a:schemeClr val="accent2"/>
                </a:solidFill>
              </a:rPr>
              <a:t>Neurol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Neurosurg</a:t>
            </a:r>
            <a:r>
              <a:rPr lang="en-US" dirty="0" smtClean="0">
                <a:solidFill>
                  <a:schemeClr val="accent2"/>
                </a:solidFill>
              </a:rPr>
              <a:t>, Psychiatry 2014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3999"/>
            <a:ext cx="4108588" cy="46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Retrospective analysis of 1130 TBI patients monitored with cerebral </a:t>
            </a:r>
            <a:r>
              <a:rPr lang="en-US" dirty="0" err="1" smtClean="0"/>
              <a:t>microdialysis</a:t>
            </a:r>
            <a:r>
              <a:rPr lang="en-US" dirty="0" smtClean="0"/>
              <a:t> (CMD) and and brain tissue oxygenation (PbtO2)</a:t>
            </a:r>
          </a:p>
          <a:p>
            <a:r>
              <a:rPr lang="en-US" dirty="0" smtClean="0"/>
              <a:t>Increased FiO2 is common way to treat decreased PbtO2 in TBI but recent data suggests it may cause harm</a:t>
            </a:r>
          </a:p>
          <a:p>
            <a:r>
              <a:rPr lang="en-US" dirty="0" smtClean="0"/>
              <a:t>Increased </a:t>
            </a:r>
            <a:r>
              <a:rPr lang="en-US" dirty="0" err="1" smtClean="0"/>
              <a:t>exctracellular</a:t>
            </a:r>
            <a:r>
              <a:rPr lang="en-US" dirty="0" smtClean="0"/>
              <a:t> glutamate increases </a:t>
            </a:r>
            <a:r>
              <a:rPr lang="en-US" dirty="0" err="1" smtClean="0"/>
              <a:t>excitotoxicity</a:t>
            </a:r>
            <a:r>
              <a:rPr lang="en-US" dirty="0" smtClean="0"/>
              <a:t> of brain tissue and cell death</a:t>
            </a:r>
          </a:p>
          <a:p>
            <a:r>
              <a:rPr lang="en-US" dirty="0" smtClean="0"/>
              <a:t>In culture astrocytes exposed to high FiO2 had reduced ability to protect other cells from glutamate</a:t>
            </a:r>
          </a:p>
          <a:p>
            <a:r>
              <a:rPr lang="en-US" dirty="0" smtClean="0"/>
              <a:t>CMD allows measurement of extracellular glutamate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Excitotoxicity</a:t>
            </a:r>
            <a:r>
              <a:rPr lang="en-US" dirty="0" smtClean="0"/>
              <a:t> in TBI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6172200"/>
            <a:ext cx="328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Quintard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Neuro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Crit</a:t>
            </a:r>
            <a:r>
              <a:rPr lang="en-US" dirty="0" smtClean="0">
                <a:solidFill>
                  <a:schemeClr val="accent2"/>
                </a:solidFill>
              </a:rPr>
              <a:t> Care 2014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786" y="228600"/>
            <a:ext cx="8229600" cy="762000"/>
          </a:xfrm>
        </p:spPr>
        <p:txBody>
          <a:bodyPr/>
          <a:lstStyle/>
          <a:p>
            <a:r>
              <a:rPr lang="en-US" dirty="0" err="1" smtClean="0"/>
              <a:t>Excitotoxicity</a:t>
            </a:r>
            <a:r>
              <a:rPr lang="en-US" dirty="0" smtClean="0"/>
              <a:t> in TBI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6172200"/>
            <a:ext cx="328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Quintard</a:t>
            </a:r>
            <a:r>
              <a:rPr lang="en-US" dirty="0" smtClean="0">
                <a:solidFill>
                  <a:schemeClr val="accent2"/>
                </a:solidFill>
              </a:rPr>
              <a:t>, </a:t>
            </a:r>
            <a:r>
              <a:rPr lang="en-US" dirty="0" err="1" smtClean="0">
                <a:solidFill>
                  <a:schemeClr val="accent2"/>
                </a:solidFill>
              </a:rPr>
              <a:t>Neuro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Crit</a:t>
            </a:r>
            <a:r>
              <a:rPr lang="en-US" dirty="0" smtClean="0">
                <a:solidFill>
                  <a:schemeClr val="accent2"/>
                </a:solidFill>
              </a:rPr>
              <a:t> Care 2014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2271"/>
            <a:ext cx="4525007" cy="262926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845581"/>
            <a:ext cx="4553586" cy="26959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4343400"/>
            <a:ext cx="335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Levels of glutamate greater than 10 </a:t>
            </a:r>
            <a:r>
              <a:rPr lang="en-US" sz="2000" dirty="0" err="1" smtClean="0"/>
              <a:t>umol</a:t>
            </a:r>
            <a:r>
              <a:rPr lang="en-US" sz="2000" dirty="0" smtClean="0"/>
              <a:t>/l have been shown to correlate with worse neurologic outcome after TBI</a:t>
            </a:r>
            <a:endParaRPr lang="en-US" sz="2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43000" y="2514600"/>
            <a:ext cx="3810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24400" y="5257800"/>
            <a:ext cx="3810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30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8229600" cy="254777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TBI Meta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599" y="6172200"/>
            <a:ext cx="312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Damiani</a:t>
            </a:r>
            <a:r>
              <a:rPr lang="en-US" dirty="0" smtClean="0">
                <a:solidFill>
                  <a:schemeClr val="accent2"/>
                </a:solidFill>
              </a:rPr>
              <a:t> et al, </a:t>
            </a:r>
            <a:r>
              <a:rPr lang="en-US" dirty="0" err="1" smtClean="0">
                <a:solidFill>
                  <a:schemeClr val="accent2"/>
                </a:solidFill>
              </a:rPr>
              <a:t>Crit</a:t>
            </a:r>
            <a:r>
              <a:rPr lang="en-US" dirty="0" smtClean="0">
                <a:solidFill>
                  <a:schemeClr val="accent2"/>
                </a:solidFill>
              </a:rPr>
              <a:t> Care 2014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5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History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Benefits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Risks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ROS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Post-Cardiac Arrest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Post-MI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Stroke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TBI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Lung Injury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COPD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Intraoperative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1775 Joseph Priestly: “Though pure </a:t>
            </a:r>
            <a:r>
              <a:rPr lang="en-US" dirty="0" err="1" smtClean="0"/>
              <a:t>dephlogisticated</a:t>
            </a:r>
            <a:r>
              <a:rPr lang="en-US" dirty="0" smtClean="0"/>
              <a:t> air might be very useful as a medicine, it might not be proper for us in the usual healthy state to the body.”</a:t>
            </a:r>
          </a:p>
          <a:p>
            <a:r>
              <a:rPr lang="en-US" dirty="0" smtClean="0"/>
              <a:t>1899 Lorrain-Smith exposed animals to 3 </a:t>
            </a:r>
            <a:r>
              <a:rPr lang="en-US" dirty="0" err="1" smtClean="0"/>
              <a:t>atm</a:t>
            </a:r>
            <a:r>
              <a:rPr lang="en-US" dirty="0" smtClean="0"/>
              <a:t> O2 and found their lungs to be severely damaged</a:t>
            </a:r>
          </a:p>
          <a:p>
            <a:r>
              <a:rPr lang="en-US" dirty="0" smtClean="0"/>
              <a:t>Mid 1900’s new more efficient ventilators led to increasing pulmonary oxygen toxicity in humans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Pulmonary toxicity history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6172200"/>
            <a:ext cx="437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Ooij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et al, Res </a:t>
            </a:r>
            <a:r>
              <a:rPr lang="en-US" dirty="0" err="1" smtClean="0">
                <a:solidFill>
                  <a:schemeClr val="accent2"/>
                </a:solidFill>
              </a:rPr>
              <a:t>Phys</a:t>
            </a:r>
            <a:r>
              <a:rPr lang="en-US" dirty="0" smtClean="0">
                <a:solidFill>
                  <a:schemeClr val="accent2"/>
                </a:solidFill>
              </a:rPr>
              <a:t> and Neurobiology 2013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were the average PaO2 and %O2 sat amongst 7 physicians breathing ambient air atop Mt. Everest?</a:t>
            </a:r>
          </a:p>
          <a:p>
            <a:pPr lvl="1"/>
            <a:r>
              <a:rPr lang="en-US" sz="4300" dirty="0" smtClean="0">
                <a:solidFill>
                  <a:srgbClr val="FF0000"/>
                </a:solidFill>
              </a:rPr>
              <a:t>A: 24.6 and 54%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B: O and O, they were Hopkins surgery residents and thus needed no petty comforts like oxygen for survival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C: 39.4 and 68.3%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D: 11.8 and 27.5%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3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Mild </a:t>
            </a:r>
            <a:r>
              <a:rPr lang="en-US" dirty="0" err="1" smtClean="0"/>
              <a:t>substernal</a:t>
            </a:r>
            <a:r>
              <a:rPr lang="en-US" dirty="0" smtClean="0"/>
              <a:t> tickling, tracheal irritation</a:t>
            </a:r>
          </a:p>
          <a:p>
            <a:endParaRPr lang="en-US" dirty="0" smtClean="0"/>
          </a:p>
          <a:p>
            <a:r>
              <a:rPr lang="en-US" dirty="0" smtClean="0"/>
              <a:t>Chest tightness leading to increasing </a:t>
            </a:r>
            <a:r>
              <a:rPr lang="en-US" dirty="0" err="1" smtClean="0"/>
              <a:t>substernal</a:t>
            </a:r>
            <a:r>
              <a:rPr lang="en-US" dirty="0" smtClean="0"/>
              <a:t> pain and uncontrolled coughing</a:t>
            </a:r>
          </a:p>
          <a:p>
            <a:endParaRPr lang="en-US" dirty="0" smtClean="0"/>
          </a:p>
          <a:p>
            <a:r>
              <a:rPr lang="en-US" dirty="0" smtClean="0"/>
              <a:t>DOE and eventually dyspnea at rest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oxygen toxicity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6172200"/>
            <a:ext cx="437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Ooij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et al, Res </a:t>
            </a:r>
            <a:r>
              <a:rPr lang="en-US" dirty="0" err="1" smtClean="0">
                <a:solidFill>
                  <a:schemeClr val="accent2"/>
                </a:solidFill>
              </a:rPr>
              <a:t>Phys</a:t>
            </a:r>
            <a:r>
              <a:rPr lang="en-US" dirty="0" smtClean="0">
                <a:solidFill>
                  <a:schemeClr val="accent2"/>
                </a:solidFill>
              </a:rPr>
              <a:t> and Neurobiology 2013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6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Denuded alveolar type 1 cells</a:t>
            </a:r>
          </a:p>
          <a:p>
            <a:r>
              <a:rPr lang="en-US" dirty="0" smtClean="0"/>
              <a:t>Capillary cell edema</a:t>
            </a:r>
          </a:p>
          <a:p>
            <a:r>
              <a:rPr lang="en-US" dirty="0" err="1" smtClean="0"/>
              <a:t>Squamus</a:t>
            </a:r>
            <a:r>
              <a:rPr lang="en-US" dirty="0" smtClean="0"/>
              <a:t> metaplasia of tracheal and bronchial mucosa</a:t>
            </a:r>
          </a:p>
          <a:p>
            <a:r>
              <a:rPr lang="en-US" dirty="0" err="1" smtClean="0"/>
              <a:t>Eosinophilic</a:t>
            </a:r>
            <a:r>
              <a:rPr lang="en-US" dirty="0" smtClean="0"/>
              <a:t> slough within bronchioles</a:t>
            </a:r>
          </a:p>
          <a:p>
            <a:r>
              <a:rPr lang="en-US" dirty="0" smtClean="0"/>
              <a:t>Formation of hyaline membranes</a:t>
            </a:r>
          </a:p>
          <a:p>
            <a:r>
              <a:rPr lang="en-US" dirty="0" smtClean="0"/>
              <a:t>End stage of emphysematous destruction and/or fibrosis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Pathophysiologic changes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6172200"/>
            <a:ext cx="437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Ooij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et al, Res </a:t>
            </a:r>
            <a:r>
              <a:rPr lang="en-US" dirty="0" err="1" smtClean="0">
                <a:solidFill>
                  <a:schemeClr val="accent2"/>
                </a:solidFill>
              </a:rPr>
              <a:t>Phys</a:t>
            </a:r>
            <a:r>
              <a:rPr lang="en-US" dirty="0" smtClean="0">
                <a:solidFill>
                  <a:schemeClr val="accent2"/>
                </a:solidFill>
              </a:rPr>
              <a:t> and Neurobiology 2013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3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Impaired </a:t>
            </a:r>
            <a:r>
              <a:rPr lang="en-US" dirty="0" err="1"/>
              <a:t>mucociliary</a:t>
            </a:r>
            <a:r>
              <a:rPr lang="en-US" dirty="0"/>
              <a:t> function leading to mucous plugging, </a:t>
            </a:r>
            <a:r>
              <a:rPr lang="en-US" dirty="0" smtClean="0"/>
              <a:t>atelectasis, secondary infection</a:t>
            </a:r>
          </a:p>
          <a:p>
            <a:r>
              <a:rPr lang="en-US" dirty="0" smtClean="0"/>
              <a:t>Erythema and edema of large airways can be seen </a:t>
            </a:r>
            <a:r>
              <a:rPr lang="en-US" dirty="0" err="1" smtClean="0"/>
              <a:t>bronchoscopically</a:t>
            </a:r>
            <a:r>
              <a:rPr lang="en-US" dirty="0" smtClean="0"/>
              <a:t> after 6 hours at 90% O2</a:t>
            </a:r>
          </a:p>
          <a:p>
            <a:r>
              <a:rPr lang="en-US" dirty="0" smtClean="0"/>
              <a:t>Concentration of ROS in exhaled gas can be seen after 1 hour breathing 28% O2</a:t>
            </a:r>
          </a:p>
          <a:p>
            <a:r>
              <a:rPr lang="en-US" dirty="0" smtClean="0"/>
              <a:t>Absorptive atelectasis can cause 11% shunt in healthy people breathing 100% O2 for 30 minutes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changes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599" y="6172200"/>
            <a:ext cx="437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Ooij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et al, Res </a:t>
            </a:r>
            <a:r>
              <a:rPr lang="en-US" dirty="0" err="1" smtClean="0">
                <a:solidFill>
                  <a:schemeClr val="accent2"/>
                </a:solidFill>
              </a:rPr>
              <a:t>Phys</a:t>
            </a:r>
            <a:r>
              <a:rPr lang="en-US" dirty="0" smtClean="0">
                <a:solidFill>
                  <a:schemeClr val="accent2"/>
                </a:solidFill>
              </a:rPr>
              <a:t> and Neurobiology 2013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59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4295775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signaling pathways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52600"/>
            <a:ext cx="4353533" cy="38295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599" y="6172200"/>
            <a:ext cx="515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Porzianato</a:t>
            </a:r>
            <a:r>
              <a:rPr lang="en-US" dirty="0" smtClean="0">
                <a:solidFill>
                  <a:schemeClr val="accent2"/>
                </a:solidFill>
              </a:rPr>
              <a:t> et al, </a:t>
            </a:r>
            <a:r>
              <a:rPr lang="en-US" dirty="0" err="1" smtClean="0">
                <a:solidFill>
                  <a:schemeClr val="accent2"/>
                </a:solidFill>
              </a:rPr>
              <a:t>Resp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Phys</a:t>
            </a:r>
            <a:r>
              <a:rPr lang="en-US" dirty="0" smtClean="0">
                <a:solidFill>
                  <a:schemeClr val="accent2"/>
                </a:solidFill>
              </a:rPr>
              <a:t> and Neurobiology 2014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57400" y="5562600"/>
            <a:ext cx="1524000" cy="381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72200" y="4800600"/>
            <a:ext cx="1524000" cy="381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9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Superoxide dismutase knockout mice die shortly after birth with extensive ROS injury in lungs, heart, brain</a:t>
            </a:r>
          </a:p>
          <a:p>
            <a:r>
              <a:rPr lang="en-US" dirty="0" smtClean="0"/>
              <a:t>CYP1A 1 and 2 knockouts show severe damage in response to </a:t>
            </a:r>
            <a:r>
              <a:rPr lang="en-US" dirty="0" err="1" smtClean="0"/>
              <a:t>hyperoxia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Murine Knockouts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38144"/>
            <a:ext cx="5715000" cy="29409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599" y="6172200"/>
            <a:ext cx="3453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Jiang et al, </a:t>
            </a:r>
            <a:r>
              <a:rPr lang="en-US" dirty="0" err="1" smtClean="0">
                <a:solidFill>
                  <a:schemeClr val="accent2"/>
                </a:solidFill>
              </a:rPr>
              <a:t>Biochem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Biophys</a:t>
            </a:r>
            <a:r>
              <a:rPr lang="en-US" dirty="0" smtClean="0">
                <a:solidFill>
                  <a:schemeClr val="accent2"/>
                </a:solidFill>
              </a:rPr>
              <a:t> 2012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0922"/>
            <a:ext cx="8229600" cy="41981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Pathophysiologic changes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6172200"/>
            <a:ext cx="437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Ooij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et al, Res </a:t>
            </a:r>
            <a:r>
              <a:rPr lang="en-US" dirty="0" err="1" smtClean="0">
                <a:solidFill>
                  <a:schemeClr val="accent2"/>
                </a:solidFill>
              </a:rPr>
              <a:t>Phys</a:t>
            </a:r>
            <a:r>
              <a:rPr lang="en-US" dirty="0" smtClean="0">
                <a:solidFill>
                  <a:schemeClr val="accent2"/>
                </a:solidFill>
              </a:rPr>
              <a:t> and Neurobiology 2013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pulmonary toxicity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6172200"/>
            <a:ext cx="437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Ooij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et al, Res </a:t>
            </a:r>
            <a:r>
              <a:rPr lang="en-US" dirty="0" err="1" smtClean="0">
                <a:solidFill>
                  <a:schemeClr val="accent2"/>
                </a:solidFill>
              </a:rPr>
              <a:t>Phys</a:t>
            </a:r>
            <a:r>
              <a:rPr lang="en-US" dirty="0" smtClean="0">
                <a:solidFill>
                  <a:schemeClr val="accent2"/>
                </a:solidFill>
              </a:rPr>
              <a:t> and Neurobiology 2013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6271756" cy="1600200"/>
          </a:xfr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685800" y="3733800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Unit of Pulmonary Toxicity Dose: t is duration of exposure and PO2 is inhaled concentration of </a:t>
            </a:r>
            <a:r>
              <a:rPr lang="en-US" dirty="0" smtClean="0"/>
              <a:t>O2</a:t>
            </a:r>
          </a:p>
          <a:p>
            <a:pPr lvl="1"/>
            <a:r>
              <a:rPr lang="en-US" dirty="0" smtClean="0"/>
              <a:t>Used by Divers worldwide to calculate exposure</a:t>
            </a:r>
          </a:p>
          <a:p>
            <a:pPr lvl="1"/>
            <a:r>
              <a:rPr lang="en-US" dirty="0" smtClean="0"/>
              <a:t>Correlates to decrease in FVC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6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FVC decreases</a:t>
            </a:r>
          </a:p>
          <a:p>
            <a:pPr lvl="1"/>
            <a:r>
              <a:rPr lang="en-US" dirty="0" smtClean="0"/>
              <a:t>Likely first from </a:t>
            </a:r>
            <a:r>
              <a:rPr lang="en-US" dirty="0" err="1" smtClean="0"/>
              <a:t>tracheobronchitis</a:t>
            </a:r>
            <a:r>
              <a:rPr lang="en-US" dirty="0" smtClean="0"/>
              <a:t> causing pain with inspiration</a:t>
            </a:r>
          </a:p>
          <a:p>
            <a:pPr lvl="1"/>
            <a:r>
              <a:rPr lang="en-US" dirty="0" smtClean="0"/>
              <a:t>Later due to pulmonary edema, thickened airway epithelium</a:t>
            </a:r>
          </a:p>
          <a:p>
            <a:r>
              <a:rPr lang="en-US" dirty="0" smtClean="0"/>
              <a:t>FEV1, DLCO decrease, DLCO for days to weeks after exposure in some people</a:t>
            </a:r>
          </a:p>
          <a:p>
            <a:r>
              <a:rPr lang="en-US" dirty="0" smtClean="0"/>
              <a:t>Pulmonary compliance decreases</a:t>
            </a:r>
          </a:p>
          <a:p>
            <a:r>
              <a:rPr lang="en-US" dirty="0" smtClean="0"/>
              <a:t>Early exudative phase: changes are reversible</a:t>
            </a:r>
          </a:p>
          <a:p>
            <a:r>
              <a:rPr lang="en-US" dirty="0" smtClean="0"/>
              <a:t>Late proliferative phase: changes can be permanent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Spirometry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6172200"/>
            <a:ext cx="4378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Ooij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et al, Res </a:t>
            </a:r>
            <a:r>
              <a:rPr lang="en-US" dirty="0" err="1" smtClean="0">
                <a:solidFill>
                  <a:schemeClr val="accent2"/>
                </a:solidFill>
              </a:rPr>
              <a:t>Phys</a:t>
            </a:r>
            <a:r>
              <a:rPr lang="en-US" dirty="0" smtClean="0">
                <a:solidFill>
                  <a:schemeClr val="accent2"/>
                </a:solidFill>
              </a:rPr>
              <a:t> and Neurobiology 2013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8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Patients with pre-existing injury from </a:t>
            </a:r>
            <a:r>
              <a:rPr lang="en-US" dirty="0" err="1" smtClean="0"/>
              <a:t>Bleomycin</a:t>
            </a:r>
            <a:r>
              <a:rPr lang="en-US" dirty="0" smtClean="0"/>
              <a:t>, </a:t>
            </a:r>
            <a:r>
              <a:rPr lang="en-US" dirty="0" err="1" smtClean="0"/>
              <a:t>Amiodarone</a:t>
            </a:r>
            <a:r>
              <a:rPr lang="en-US" dirty="0" smtClean="0"/>
              <a:t> and external beam radiation</a:t>
            </a:r>
          </a:p>
          <a:p>
            <a:pPr lvl="1"/>
            <a:r>
              <a:rPr lang="en-US" dirty="0" smtClean="0"/>
              <a:t>At higher risk of developing diffuse alveolar damage</a:t>
            </a:r>
          </a:p>
          <a:p>
            <a:pPr lvl="1"/>
            <a:r>
              <a:rPr lang="en-US" dirty="0" smtClean="0"/>
              <a:t>Likely secondary to a preexisting “First hit” as </a:t>
            </a:r>
            <a:r>
              <a:rPr lang="en-US" dirty="0" err="1" smtClean="0"/>
              <a:t>Bleomycin</a:t>
            </a:r>
            <a:r>
              <a:rPr lang="en-US" dirty="0" smtClean="0"/>
              <a:t> damages DNA and prevents lung’s ability to heal from oxidative damage</a:t>
            </a:r>
          </a:p>
          <a:p>
            <a:r>
              <a:rPr lang="en-US" dirty="0" smtClean="0"/>
              <a:t>Neonatal exposure to </a:t>
            </a:r>
            <a:r>
              <a:rPr lang="en-US" dirty="0" err="1" smtClean="0"/>
              <a:t>hyperoxia</a:t>
            </a:r>
            <a:r>
              <a:rPr lang="en-US" dirty="0" smtClean="0"/>
              <a:t> places mice at increased risk of severe </a:t>
            </a:r>
            <a:r>
              <a:rPr lang="en-US" dirty="0" err="1" smtClean="0"/>
              <a:t>bleomycin</a:t>
            </a:r>
            <a:r>
              <a:rPr lang="en-US" dirty="0" smtClean="0"/>
              <a:t> and influenza damage to lungs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211669"/>
            <a:ext cx="3981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Yee et al, Am J </a:t>
            </a:r>
            <a:r>
              <a:rPr lang="en-US" dirty="0" err="1" smtClean="0">
                <a:solidFill>
                  <a:schemeClr val="accent2"/>
                </a:solidFill>
              </a:rPr>
              <a:t>Resp</a:t>
            </a:r>
            <a:r>
              <a:rPr lang="en-US" dirty="0" smtClean="0">
                <a:solidFill>
                  <a:schemeClr val="accent2"/>
                </a:solidFill>
              </a:rPr>
              <a:t> Cell </a:t>
            </a:r>
            <a:r>
              <a:rPr lang="en-US" dirty="0" err="1" smtClean="0">
                <a:solidFill>
                  <a:schemeClr val="accent2"/>
                </a:solidFill>
              </a:rPr>
              <a:t>Mol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Biol</a:t>
            </a:r>
            <a:r>
              <a:rPr lang="en-US" dirty="0" smtClean="0">
                <a:solidFill>
                  <a:schemeClr val="accent2"/>
                </a:solidFill>
              </a:rPr>
              <a:t> 2013 </a:t>
            </a: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4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History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Benefits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Risks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ROS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Post-Cardiac Arrest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Post-MI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Stroke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TBI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Lung Injury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COPD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Intraoperative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was heart surgery done on infants prior to bypass?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Hyperbaric chamber</a:t>
            </a:r>
          </a:p>
          <a:p>
            <a:r>
              <a:rPr lang="en-US" dirty="0" smtClean="0"/>
              <a:t>Allowed paO2 in thousands</a:t>
            </a:r>
          </a:p>
          <a:p>
            <a:r>
              <a:rPr lang="en-US" dirty="0" smtClean="0"/>
              <a:t>Could stop heart for a few minutes without tissue ischemia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405 Patients in Australia who called EMS for COPD exacerbation</a:t>
            </a:r>
          </a:p>
          <a:p>
            <a:r>
              <a:rPr lang="en-US" dirty="0" smtClean="0"/>
              <a:t>Randomized to high flow O2 (10L NRB face mask) vs. titrated O2 to keep </a:t>
            </a:r>
            <a:r>
              <a:rPr lang="en-US" dirty="0" err="1" smtClean="0"/>
              <a:t>sats</a:t>
            </a:r>
            <a:r>
              <a:rPr lang="en-US" dirty="0" smtClean="0"/>
              <a:t> 88-92%</a:t>
            </a:r>
          </a:p>
          <a:p>
            <a:r>
              <a:rPr lang="en-US" dirty="0" smtClean="0"/>
              <a:t>For all patients RR of death was 0.42 w titrated O2 (0.2-0.89 p=0.02)</a:t>
            </a:r>
          </a:p>
          <a:p>
            <a:r>
              <a:rPr lang="en-US" dirty="0" smtClean="0"/>
              <a:t>For confirmed COPD RR was 0.22 (0.05-0.91 p=0.04)</a:t>
            </a:r>
          </a:p>
          <a:p>
            <a:r>
              <a:rPr lang="en-US" dirty="0" smtClean="0"/>
              <a:t>Titrated O2 group less likely to have respiratory acidosis or </a:t>
            </a:r>
            <a:r>
              <a:rPr lang="en-US" dirty="0" err="1" smtClean="0"/>
              <a:t>hypercapnia</a:t>
            </a:r>
            <a:endParaRPr lang="en-US" dirty="0" smtClean="0"/>
          </a:p>
          <a:p>
            <a:r>
              <a:rPr lang="en-US" dirty="0" smtClean="0"/>
              <a:t>NNH 14 (for every 14 </a:t>
            </a:r>
            <a:r>
              <a:rPr lang="en-US" dirty="0" err="1" smtClean="0"/>
              <a:t>pts</a:t>
            </a:r>
            <a:r>
              <a:rPr lang="en-US" dirty="0" smtClean="0"/>
              <a:t> given high flow, one will die)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COPD high flow </a:t>
            </a:r>
            <a:r>
              <a:rPr lang="en-US" dirty="0" err="1" smtClean="0"/>
              <a:t>vs</a:t>
            </a:r>
            <a:r>
              <a:rPr lang="en-US" dirty="0" smtClean="0"/>
              <a:t> titrated O2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6172200"/>
            <a:ext cx="23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Austin et al, BMJ 2010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2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many providers gave higher flow O2 than dictated because of “ingrained habit”</a:t>
            </a:r>
          </a:p>
          <a:p>
            <a:pPr lvl="1"/>
            <a:r>
              <a:rPr lang="en-US" dirty="0" smtClean="0"/>
              <a:t>Effect may have been larger if less of this crossover</a:t>
            </a:r>
          </a:p>
          <a:p>
            <a:r>
              <a:rPr lang="en-US" dirty="0" smtClean="0"/>
              <a:t>Guidelines in Britain and U.S.A. now suggest titrated O2 rather than high flow in COPD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COPD high flow </a:t>
            </a:r>
            <a:r>
              <a:rPr lang="en-US" dirty="0" err="1" smtClean="0"/>
              <a:t>vs</a:t>
            </a:r>
            <a:r>
              <a:rPr lang="en-US" dirty="0" smtClean="0"/>
              <a:t> titrated O2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6172200"/>
            <a:ext cx="233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Austin et al, BMJ 2010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30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599" y="1524000"/>
            <a:ext cx="4038601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a study of 980 </a:t>
            </a:r>
            <a:r>
              <a:rPr lang="en-US" dirty="0" err="1" smtClean="0"/>
              <a:t>pts</a:t>
            </a:r>
            <a:r>
              <a:rPr lang="en-US" dirty="0" smtClean="0"/>
              <a:t> in ED w COPD exacerbation</a:t>
            </a:r>
          </a:p>
          <a:p>
            <a:pPr lvl="1"/>
            <a:r>
              <a:rPr lang="en-US" dirty="0" smtClean="0"/>
              <a:t>20% had respiratory acidosis</a:t>
            </a:r>
          </a:p>
          <a:p>
            <a:pPr lvl="1"/>
            <a:r>
              <a:rPr lang="en-US" dirty="0" smtClean="0"/>
              <a:t>Strong correlation with PaO2</a:t>
            </a:r>
          </a:p>
          <a:p>
            <a:pPr lvl="1"/>
            <a:r>
              <a:rPr lang="en-US" dirty="0" smtClean="0"/>
              <a:t>Presence of respiratory acidosis was associated with 12.1% risk of death compared to 6.9% without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Hyperoxia</a:t>
            </a:r>
            <a:r>
              <a:rPr lang="en-US" dirty="0" smtClean="0"/>
              <a:t> and acidosis in COPD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6172200"/>
            <a:ext cx="373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Lellouche</a:t>
            </a:r>
            <a:r>
              <a:rPr lang="en-US" dirty="0" smtClean="0">
                <a:solidFill>
                  <a:schemeClr val="accent2"/>
                </a:solidFill>
              </a:rPr>
              <a:t> et al, Can </a:t>
            </a:r>
            <a:r>
              <a:rPr lang="en-US" dirty="0" err="1" smtClean="0">
                <a:solidFill>
                  <a:schemeClr val="accent2"/>
                </a:solidFill>
              </a:rPr>
              <a:t>Resp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Journ</a:t>
            </a:r>
            <a:r>
              <a:rPr lang="en-US" dirty="0" smtClean="0">
                <a:solidFill>
                  <a:schemeClr val="accent2"/>
                </a:solidFill>
              </a:rPr>
              <a:t> 2013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62200"/>
            <a:ext cx="4200259" cy="303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SaO2 to provide continuous feedback and allows continuous adjustment of FiO2 to maintain a programmed SaO2</a:t>
            </a:r>
          </a:p>
          <a:p>
            <a:r>
              <a:rPr lang="en-US" dirty="0" smtClean="0"/>
              <a:t>3 systems have been developed, being tested currently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loop O2 delivery for COPD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7696200" cy="51006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599" y="6364538"/>
            <a:ext cx="373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Lellouche</a:t>
            </a:r>
            <a:r>
              <a:rPr lang="en-US" dirty="0" smtClean="0">
                <a:solidFill>
                  <a:schemeClr val="accent2"/>
                </a:solidFill>
              </a:rPr>
              <a:t> et al, Can </a:t>
            </a:r>
            <a:r>
              <a:rPr lang="en-US" dirty="0" err="1" smtClean="0">
                <a:solidFill>
                  <a:schemeClr val="accent2"/>
                </a:solidFill>
              </a:rPr>
              <a:t>Resp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Journ</a:t>
            </a:r>
            <a:r>
              <a:rPr lang="en-US" dirty="0" smtClean="0">
                <a:solidFill>
                  <a:schemeClr val="accent2"/>
                </a:solidFill>
              </a:rPr>
              <a:t> 2013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23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/>
      <p:bldP spid="2" grpId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loop O2 delivery for COPD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599" y="6364538"/>
            <a:ext cx="373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Lellouche</a:t>
            </a:r>
            <a:r>
              <a:rPr lang="en-US" dirty="0" smtClean="0">
                <a:solidFill>
                  <a:schemeClr val="accent2"/>
                </a:solidFill>
              </a:rPr>
              <a:t> et al, Can </a:t>
            </a:r>
            <a:r>
              <a:rPr lang="en-US" dirty="0" err="1" smtClean="0">
                <a:solidFill>
                  <a:schemeClr val="accent2"/>
                </a:solidFill>
              </a:rPr>
              <a:t>Resp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Journ</a:t>
            </a:r>
            <a:r>
              <a:rPr lang="en-US" dirty="0" smtClean="0">
                <a:solidFill>
                  <a:schemeClr val="accent2"/>
                </a:solidFill>
              </a:rPr>
              <a:t> 2013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47800"/>
            <a:ext cx="7315200" cy="4851919"/>
          </a:xfrm>
        </p:spPr>
      </p:pic>
    </p:spTree>
    <p:extLst>
      <p:ext uri="{BB962C8B-B14F-4D97-AF65-F5344CB8AC3E}">
        <p14:creationId xmlns:p14="http://schemas.microsoft.com/office/powerpoint/2010/main" val="26669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History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Benefits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Risks of </a:t>
            </a:r>
            <a:r>
              <a:rPr lang="en-US" dirty="0" err="1" smtClean="0">
                <a:solidFill>
                  <a:schemeClr val="tx1">
                    <a:lumMod val="65000"/>
                  </a:schemeClr>
                </a:solidFill>
              </a:rPr>
              <a:t>Hyperoxia</a:t>
            </a:r>
            <a:endParaRPr lang="en-US" dirty="0" smtClean="0">
              <a:solidFill>
                <a:schemeClr val="tx1">
                  <a:lumMod val="6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ROS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Post-Cardiac Arrest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Post-MI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Stroke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TBI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Lung Injury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COPD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Intraoperative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Summary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2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482780" cy="2590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desaturation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599" y="6364538"/>
            <a:ext cx="408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Lumb</a:t>
            </a:r>
            <a:r>
              <a:rPr lang="en-US" dirty="0" smtClean="0">
                <a:solidFill>
                  <a:schemeClr val="accent2"/>
                </a:solidFill>
              </a:rPr>
              <a:t> and Walton, Anesthesiology 2012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9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Lung collapses faster with 100% O2 than with air</a:t>
            </a:r>
          </a:p>
          <a:p>
            <a:r>
              <a:rPr lang="en-US" dirty="0" smtClean="0"/>
              <a:t>Still faster with N2O</a:t>
            </a:r>
          </a:p>
          <a:p>
            <a:r>
              <a:rPr lang="en-US" dirty="0" smtClean="0"/>
              <a:t>Most useful with bronchial blockers</a:t>
            </a:r>
          </a:p>
          <a:p>
            <a:r>
              <a:rPr lang="en-US" dirty="0" smtClean="0"/>
              <a:t>High risk for lung injury with stress on single lung and typically high FiO2</a:t>
            </a:r>
          </a:p>
          <a:p>
            <a:r>
              <a:rPr lang="en-US" dirty="0" smtClean="0"/>
              <a:t>Recommendations are to start with 80% and titrate down to maintain SaO2 90-92%</a:t>
            </a:r>
          </a:p>
          <a:p>
            <a:r>
              <a:rPr lang="en-US" dirty="0" smtClean="0"/>
              <a:t>Non-ventilated long gets hypoxic and is very vulnerable to reperfusion injury exacerbated by high FiO2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Lung Ventilation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6364538"/>
            <a:ext cx="408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Lumb</a:t>
            </a:r>
            <a:r>
              <a:rPr lang="en-US" dirty="0" smtClean="0">
                <a:solidFill>
                  <a:schemeClr val="accent2"/>
                </a:solidFill>
              </a:rPr>
              <a:t> and Walton, Anesthesiology 2012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studies showed decreased incidence of PONV with 80% vs. 30% FiO2 </a:t>
            </a:r>
          </a:p>
          <a:p>
            <a:r>
              <a:rPr lang="en-US" dirty="0" smtClean="0"/>
              <a:t>Subsequent studies have failed to replicate this</a:t>
            </a:r>
          </a:p>
          <a:p>
            <a:r>
              <a:rPr lang="en-US" dirty="0" smtClean="0"/>
              <a:t>Meta Analysis 2008 A&amp;A showed no benefit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6364538"/>
            <a:ext cx="408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Lumb</a:t>
            </a:r>
            <a:r>
              <a:rPr lang="en-US" dirty="0" smtClean="0">
                <a:solidFill>
                  <a:schemeClr val="accent2"/>
                </a:solidFill>
              </a:rPr>
              <a:t> and Walton, Anesthesiology 2012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9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Kopp suggests that </a:t>
            </a:r>
            <a:r>
              <a:rPr lang="en-US" dirty="0" err="1" smtClean="0"/>
              <a:t>hyperoxia</a:t>
            </a:r>
            <a:r>
              <a:rPr lang="en-US" dirty="0" smtClean="0"/>
              <a:t> during anesthetics may play a role in the potential harm caused by repeated anesthetics in children under age 2</a:t>
            </a:r>
          </a:p>
          <a:p>
            <a:r>
              <a:rPr lang="en-US" dirty="0" smtClean="0"/>
              <a:t>Suggests future studies should include a 21% FiO2 arm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Anesthetic outcomes in children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6364538"/>
            <a:ext cx="288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Kopp, Anesthesiology 2009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A: An annual dance for very intelligent pigs</a:t>
            </a:r>
          </a:p>
          <a:p>
            <a:endParaRPr lang="en-US" dirty="0"/>
          </a:p>
          <a:p>
            <a:r>
              <a:rPr lang="en-US" dirty="0" smtClean="0"/>
              <a:t>B: A hyperbaric chamber the size of a hospital</a:t>
            </a:r>
          </a:p>
          <a:p>
            <a:endParaRPr lang="en-US" dirty="0"/>
          </a:p>
          <a:p>
            <a:r>
              <a:rPr lang="en-US" dirty="0" smtClean="0"/>
              <a:t>C: A biennial gala held by the Society for Hyperbaric Medicine</a:t>
            </a:r>
          </a:p>
          <a:p>
            <a:endParaRPr lang="en-US" dirty="0"/>
          </a:p>
          <a:p>
            <a:r>
              <a:rPr lang="en-US" dirty="0" smtClean="0"/>
              <a:t>D: The new term for an underinflated football named after the New England Patriot’s Ball Boy Greg Cunningham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Cunningham Ball?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3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for lung injury, atelectasis, decreasing lung volumes, airway irritation and postoperative pain, local tissue hypoxia, coronary vasoconstriction, cerebral vasoconstriction, etc.</a:t>
            </a:r>
          </a:p>
          <a:p>
            <a:r>
              <a:rPr lang="en-US" dirty="0" smtClean="0"/>
              <a:t>No good data for reduced n/v, infection (except maybe in colon surgery)</a:t>
            </a:r>
          </a:p>
          <a:p>
            <a:r>
              <a:rPr lang="en-US" dirty="0" smtClean="0"/>
              <a:t>Probably worthwhile for induction and possibly emergence</a:t>
            </a:r>
          </a:p>
          <a:p>
            <a:r>
              <a:rPr lang="en-US" dirty="0" smtClean="0"/>
              <a:t>Otherwise, balance risk of losing the airway with the risks of high FiO2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</a:t>
            </a:r>
            <a:r>
              <a:rPr lang="en-US" dirty="0" err="1" smtClean="0"/>
              <a:t>Intraop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2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Oxygen can be life-saving</a:t>
            </a:r>
          </a:p>
          <a:p>
            <a:r>
              <a:rPr lang="en-US" dirty="0" smtClean="0"/>
              <a:t>It can also be harmful</a:t>
            </a:r>
          </a:p>
          <a:p>
            <a:pPr lvl="1"/>
            <a:r>
              <a:rPr lang="en-US" dirty="0" smtClean="0"/>
              <a:t>Excess ROS</a:t>
            </a:r>
          </a:p>
          <a:p>
            <a:pPr lvl="1"/>
            <a:r>
              <a:rPr lang="en-US" dirty="0" smtClean="0"/>
              <a:t>Vasoconstriction causing reduced local DO2</a:t>
            </a:r>
          </a:p>
          <a:p>
            <a:pPr lvl="1"/>
            <a:r>
              <a:rPr lang="en-US" dirty="0" err="1" smtClean="0"/>
              <a:t>Hypocapnia</a:t>
            </a:r>
            <a:endParaRPr lang="en-US" dirty="0" smtClean="0"/>
          </a:p>
          <a:p>
            <a:pPr lvl="1"/>
            <a:r>
              <a:rPr lang="en-US" dirty="0" smtClean="0"/>
              <a:t>Direct tissue damage</a:t>
            </a:r>
          </a:p>
          <a:p>
            <a:r>
              <a:rPr lang="en-US" dirty="0" smtClean="0"/>
              <a:t>We are not starting with an even playing field</a:t>
            </a:r>
          </a:p>
          <a:p>
            <a:r>
              <a:rPr lang="en-US" dirty="0" smtClean="0"/>
              <a:t>Try not to reflexively give high flow O2 in traditional situations (Post-arrest, MI, stroke, TBI, COPD)</a:t>
            </a:r>
          </a:p>
          <a:p>
            <a:r>
              <a:rPr lang="en-US" dirty="0" smtClean="0"/>
              <a:t>With some exceptions, titrate O2 to </a:t>
            </a:r>
            <a:r>
              <a:rPr lang="en-US" dirty="0" err="1" smtClean="0"/>
              <a:t>normoxia</a:t>
            </a:r>
            <a:endParaRPr lang="en-US" dirty="0" smtClean="0"/>
          </a:p>
          <a:p>
            <a:r>
              <a:rPr lang="en-US" dirty="0" smtClean="0"/>
              <a:t>More and better studies are needed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8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A: An annual dance for very intelligent pigs</a:t>
            </a:r>
          </a:p>
          <a:p>
            <a:endParaRPr lang="en-US" dirty="0"/>
          </a:p>
          <a:p>
            <a:r>
              <a:rPr lang="en-US" sz="3900" dirty="0" smtClean="0">
                <a:solidFill>
                  <a:srgbClr val="FF0000"/>
                </a:solidFill>
              </a:rPr>
              <a:t>B: A hyperbaric chamber the size of a hospital</a:t>
            </a:r>
          </a:p>
          <a:p>
            <a:endParaRPr lang="en-US" dirty="0"/>
          </a:p>
          <a:p>
            <a:r>
              <a:rPr lang="en-US" dirty="0" smtClean="0"/>
              <a:t>C: A biennial gala held by the Society for Hyperbaric Medicine</a:t>
            </a:r>
          </a:p>
          <a:p>
            <a:endParaRPr lang="en-US" dirty="0"/>
          </a:p>
          <a:p>
            <a:r>
              <a:rPr lang="en-US" dirty="0" smtClean="0"/>
              <a:t>D: The new term for an underinflated football named after the New England Patriot’s Ball Boy Greg Cunningham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Cunningham Ball?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19200"/>
            <a:ext cx="4582165" cy="353426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479"/>
            <a:ext cx="8229600" cy="1219200"/>
          </a:xfrm>
        </p:spPr>
        <p:txBody>
          <a:bodyPr/>
          <a:lstStyle/>
          <a:p>
            <a:r>
              <a:rPr lang="en-US" dirty="0" smtClean="0"/>
              <a:t>The Cunningham Ball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800600"/>
            <a:ext cx="7696200" cy="201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2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3825</TotalTime>
  <Words>3390</Words>
  <Application>Microsoft Macintosh PowerPoint</Application>
  <PresentationFormat>On-screen Show (4:3)</PresentationFormat>
  <Paragraphs>494</Paragraphs>
  <Slides>71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Calibri</vt:lpstr>
      <vt:lpstr>Constantia</vt:lpstr>
      <vt:lpstr>Wingdings 2</vt:lpstr>
      <vt:lpstr>Paper</vt:lpstr>
      <vt:lpstr>HYPEROXIA</vt:lpstr>
      <vt:lpstr>Outline</vt:lpstr>
      <vt:lpstr>Neonates: Not going to cover in detail</vt:lpstr>
      <vt:lpstr>Question</vt:lpstr>
      <vt:lpstr>Question</vt:lpstr>
      <vt:lpstr>How was heart surgery done on infants prior to bypass?</vt:lpstr>
      <vt:lpstr>What is the Cunningham Ball?</vt:lpstr>
      <vt:lpstr>What is the Cunningham Ball?</vt:lpstr>
      <vt:lpstr>The Cunningham Ball</vt:lpstr>
      <vt:lpstr>Surgical Site Infection?</vt:lpstr>
      <vt:lpstr>Surgical Site Infection Meta-analysis</vt:lpstr>
      <vt:lpstr>Some Thoughts </vt:lpstr>
      <vt:lpstr>Current Practice</vt:lpstr>
      <vt:lpstr>Data Caveat</vt:lpstr>
      <vt:lpstr>Outline</vt:lpstr>
      <vt:lpstr>Reactive Oxygen Species</vt:lpstr>
      <vt:lpstr>Reactive Oxygen Species</vt:lpstr>
      <vt:lpstr>Hyperoxic Hypocapnia </vt:lpstr>
      <vt:lpstr>ROS Benefits</vt:lpstr>
      <vt:lpstr>Outline</vt:lpstr>
      <vt:lpstr>Two hit model </vt:lpstr>
      <vt:lpstr>Hyperoxic Hypocapnia</vt:lpstr>
      <vt:lpstr>Restrospective Review</vt:lpstr>
      <vt:lpstr>Elmer Review graphs</vt:lpstr>
      <vt:lpstr>RCT 30% vs. 100% for post-ROSC</vt:lpstr>
      <vt:lpstr>Kilgannon JAMA 2010</vt:lpstr>
      <vt:lpstr>Kilgannon survival curve</vt:lpstr>
      <vt:lpstr>Damiani Meta Analysis Post-cardiac arrest</vt:lpstr>
      <vt:lpstr>Wang Meta Analysis</vt:lpstr>
      <vt:lpstr>Outline</vt:lpstr>
      <vt:lpstr>Cardiac Ischemia and O2 history</vt:lpstr>
      <vt:lpstr>Downside of O2 for ischemic hearts</vt:lpstr>
      <vt:lpstr>Reduced O2 delivery</vt:lpstr>
      <vt:lpstr>Cochrane Review 2010</vt:lpstr>
      <vt:lpstr>Cochrane Review 2010</vt:lpstr>
      <vt:lpstr>Ongoing Trial</vt:lpstr>
      <vt:lpstr>Outline</vt:lpstr>
      <vt:lpstr>Endothelial dysfunction</vt:lpstr>
      <vt:lpstr>Post-stroke mortality</vt:lpstr>
      <vt:lpstr>Post-stroke mortality</vt:lpstr>
      <vt:lpstr>Stroke Meta Analysis</vt:lpstr>
      <vt:lpstr>Outline</vt:lpstr>
      <vt:lpstr>Hyperoxia in TBI</vt:lpstr>
      <vt:lpstr>Hyperoxia in TBI</vt:lpstr>
      <vt:lpstr>Excitotoxicity in TBI</vt:lpstr>
      <vt:lpstr>Excitotoxicity in TBI</vt:lpstr>
      <vt:lpstr>TBI Meta Analysis</vt:lpstr>
      <vt:lpstr>Outline</vt:lpstr>
      <vt:lpstr>Pulmonary toxicity history</vt:lpstr>
      <vt:lpstr>Symptoms of oxygen toxicity</vt:lpstr>
      <vt:lpstr>Pathophysiologic changes</vt:lpstr>
      <vt:lpstr>Clinical changes</vt:lpstr>
      <vt:lpstr>Cellular signaling pathways</vt:lpstr>
      <vt:lpstr>Murine Knockouts</vt:lpstr>
      <vt:lpstr>Pathophysiologic changes</vt:lpstr>
      <vt:lpstr>Measuring pulmonary toxicity</vt:lpstr>
      <vt:lpstr>Spirometry</vt:lpstr>
      <vt:lpstr>Special cases</vt:lpstr>
      <vt:lpstr>Outline</vt:lpstr>
      <vt:lpstr>COPD high flow vs titrated O2</vt:lpstr>
      <vt:lpstr>COPD high flow vs titrated O2</vt:lpstr>
      <vt:lpstr>Hyperoxia and acidosis in COPD</vt:lpstr>
      <vt:lpstr>Closed loop O2 delivery for COPD</vt:lpstr>
      <vt:lpstr>Closed loop O2 delivery for COPD</vt:lpstr>
      <vt:lpstr>Outline</vt:lpstr>
      <vt:lpstr>Time to desaturation</vt:lpstr>
      <vt:lpstr>One Lung Ventilation</vt:lpstr>
      <vt:lpstr>PONV</vt:lpstr>
      <vt:lpstr>Anesthetic outcomes in children</vt:lpstr>
      <vt:lpstr>Overall Intraop</vt:lpstr>
      <vt:lpstr>Summary</vt:lpstr>
    </vt:vector>
  </TitlesOfParts>
  <Company>Johns Hopkins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HYPEROXIA: Ed tu O2?</dc:title>
  <dc:creator>Jed Wolpaw</dc:creator>
  <cp:lastModifiedBy>Jed Wolpaw</cp:lastModifiedBy>
  <cp:revision>111</cp:revision>
  <dcterms:created xsi:type="dcterms:W3CDTF">2015-03-21T18:39:43Z</dcterms:created>
  <dcterms:modified xsi:type="dcterms:W3CDTF">2016-07-04T21:12:04Z</dcterms:modified>
</cp:coreProperties>
</file>