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99" r:id="rId3"/>
    <p:sldId id="291" r:id="rId4"/>
    <p:sldId id="312" r:id="rId5"/>
    <p:sldId id="313" r:id="rId6"/>
    <p:sldId id="314" r:id="rId7"/>
    <p:sldId id="294" r:id="rId8"/>
    <p:sldId id="296" r:id="rId9"/>
    <p:sldId id="297" r:id="rId10"/>
    <p:sldId id="286" r:id="rId11"/>
    <p:sldId id="298" r:id="rId12"/>
    <p:sldId id="315" r:id="rId13"/>
    <p:sldId id="316" r:id="rId14"/>
    <p:sldId id="300" r:id="rId15"/>
    <p:sldId id="302" r:id="rId16"/>
    <p:sldId id="301" r:id="rId17"/>
    <p:sldId id="304" r:id="rId18"/>
    <p:sldId id="306" r:id="rId19"/>
    <p:sldId id="305" r:id="rId20"/>
    <p:sldId id="307" r:id="rId21"/>
    <p:sldId id="308" r:id="rId22"/>
    <p:sldId id="310" r:id="rId23"/>
    <p:sldId id="311" r:id="rId24"/>
    <p:sldId id="309"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56" autoAdjust="0"/>
    <p:restoredTop sz="94660"/>
  </p:normalViewPr>
  <p:slideViewPr>
    <p:cSldViewPr snapToGrid="0">
      <p:cViewPr>
        <p:scale>
          <a:sx n="105" d="100"/>
          <a:sy n="105" d="100"/>
        </p:scale>
        <p:origin x="288" y="7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6693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16034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103778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758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7210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245536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350567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127797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21835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102711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419400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38336292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39573626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332137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333108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5106470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B65-D446-4530-B5B9-9FD0421134A4}" type="datetimeFigureOut">
              <a:rPr lang="en-US" smtClean="0"/>
              <a:pPr/>
              <a:t>6/14/16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633294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4F1BB65-D446-4530-B5B9-9FD0421134A4}" type="datetimeFigureOut">
              <a:rPr lang="en-US" smtClean="0"/>
              <a:pPr/>
              <a:t>6/14/16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CF6A162-10D0-4965-8E56-A75C02235B7B}" type="slidenum">
              <a:rPr lang="en-US" smtClean="0"/>
              <a:pPr/>
              <a:t>‹#›</a:t>
            </a:fld>
            <a:endParaRPr lang="en-US" dirty="0"/>
          </a:p>
        </p:txBody>
      </p:sp>
    </p:spTree>
    <p:extLst>
      <p:ext uri="{BB962C8B-B14F-4D97-AF65-F5344CB8AC3E}">
        <p14:creationId xmlns:p14="http://schemas.microsoft.com/office/powerpoint/2010/main" val="8705832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ved=0ahUKEwiU3pbf6JHNAhUM7iYKHeDcAmwQjRwIBw&amp;url=http://clinicalgate.com/respiratory-pathophysiology-and-regulation/&amp;bvm=bv.123664746,d.eWE&amp;psig=AFQjCNFhEtvCymxNn9knana3HJpeCEmt5g&amp;ust=1465247829856313" TargetMode="Externa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arrengoff.com/PFT-VIM/FVLoop/Loops.htm" TargetMode="Externa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s://quizlet.com/5352375/fa-physiology-respiratory-flash-cards/" TargetMode="External"/><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www.morgansci.com/pulmonary-function-solutions/what-is-a-test-pulmonary-function-te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restrictive </a:t>
            </a:r>
            <a:r>
              <a:rPr lang="en-US" dirty="0" smtClean="0"/>
              <a:t>Lung Disease	</a:t>
            </a:r>
            <a:endParaRPr lang="en-US" dirty="0"/>
          </a:p>
        </p:txBody>
      </p:sp>
      <p:sp>
        <p:nvSpPr>
          <p:cNvPr id="3" name="Subtitle 2"/>
          <p:cNvSpPr>
            <a:spLocks noGrp="1"/>
          </p:cNvSpPr>
          <p:nvPr>
            <p:ph type="subTitle" idx="1"/>
          </p:nvPr>
        </p:nvSpPr>
        <p:spPr/>
        <p:txBody>
          <a:bodyPr/>
          <a:lstStyle/>
          <a:p>
            <a:r>
              <a:rPr lang="en-US" dirty="0" smtClean="0"/>
              <a:t>Jed Wolpaw</a:t>
            </a:r>
            <a:r>
              <a:rPr lang="en-US" dirty="0"/>
              <a:t> </a:t>
            </a:r>
            <a:r>
              <a:rPr lang="en-US" dirty="0" smtClean="0"/>
              <a:t>MD, </a:t>
            </a:r>
            <a:r>
              <a:rPr lang="en-US" dirty="0" err="1" smtClean="0"/>
              <a:t>M.Ed</a:t>
            </a:r>
            <a:endParaRPr lang="en-US" dirty="0" smtClean="0"/>
          </a:p>
          <a:p>
            <a:endParaRPr lang="en-US" dirty="0"/>
          </a:p>
        </p:txBody>
      </p:sp>
    </p:spTree>
    <p:extLst>
      <p:ext uri="{BB962C8B-B14F-4D97-AF65-F5344CB8AC3E}">
        <p14:creationId xmlns:p14="http://schemas.microsoft.com/office/powerpoint/2010/main" val="426243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t>Neurologic</a:t>
            </a:r>
            <a:endParaRPr lang="en-US" sz="6000"/>
          </a:p>
        </p:txBody>
      </p:sp>
      <p:sp>
        <p:nvSpPr>
          <p:cNvPr id="3" name="Content Placeholder 2"/>
          <p:cNvSpPr>
            <a:spLocks noGrp="1"/>
          </p:cNvSpPr>
          <p:nvPr>
            <p:ph sz="quarter" idx="13"/>
          </p:nvPr>
        </p:nvSpPr>
        <p:spPr>
          <a:xfrm>
            <a:off x="913774" y="2367092"/>
            <a:ext cx="10363826" cy="3796202"/>
          </a:xfrm>
        </p:spPr>
        <p:txBody>
          <a:bodyPr/>
          <a:lstStyle/>
          <a:p>
            <a:r>
              <a:rPr lang="en-US" sz="3200" dirty="0" smtClean="0"/>
              <a:t>What are </a:t>
            </a:r>
            <a:r>
              <a:rPr lang="en-US" sz="3200" dirty="0" err="1" smtClean="0"/>
              <a:t>neruologic</a:t>
            </a:r>
            <a:r>
              <a:rPr lang="en-US" sz="3200" dirty="0" smtClean="0"/>
              <a:t> causes of restrictive lung pathology?</a:t>
            </a:r>
          </a:p>
          <a:p>
            <a:pPr lvl="1"/>
            <a:r>
              <a:rPr lang="en-US" sz="3000" dirty="0" smtClean="0"/>
              <a:t>CNS </a:t>
            </a:r>
            <a:r>
              <a:rPr lang="en-US" sz="3000" dirty="0" smtClean="0"/>
              <a:t>Depression</a:t>
            </a:r>
          </a:p>
          <a:p>
            <a:pPr lvl="1"/>
            <a:r>
              <a:rPr lang="en-US" sz="3000" dirty="0" smtClean="0"/>
              <a:t>Spinal </a:t>
            </a:r>
            <a:r>
              <a:rPr lang="en-US" sz="3000" dirty="0"/>
              <a:t>Cord </a:t>
            </a:r>
            <a:r>
              <a:rPr lang="en-US" sz="3000" dirty="0" smtClean="0"/>
              <a:t>Dysfunction</a:t>
            </a:r>
          </a:p>
          <a:p>
            <a:pPr lvl="1"/>
            <a:r>
              <a:rPr lang="en-US" sz="3000" dirty="0" smtClean="0"/>
              <a:t>Peripheral Nervous System</a:t>
            </a:r>
            <a:endParaRPr lang="en-US" sz="3000" dirty="0"/>
          </a:p>
          <a:p>
            <a:endParaRPr lang="en-US" dirty="0"/>
          </a:p>
        </p:txBody>
      </p:sp>
    </p:spTree>
    <p:extLst>
      <p:ext uri="{BB962C8B-B14F-4D97-AF65-F5344CB8AC3E}">
        <p14:creationId xmlns:p14="http://schemas.microsoft.com/office/powerpoint/2010/main" val="36578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45386"/>
            <a:ext cx="10364451" cy="1150906"/>
          </a:xfrm>
        </p:spPr>
        <p:txBody>
          <a:bodyPr>
            <a:normAutofit/>
          </a:bodyPr>
          <a:lstStyle/>
          <a:p>
            <a:r>
              <a:rPr lang="en-US" sz="4400" smtClean="0"/>
              <a:t>Neurologic causes</a:t>
            </a:r>
            <a:endParaRPr lang="en-US" sz="4400"/>
          </a:p>
        </p:txBody>
      </p:sp>
      <p:sp>
        <p:nvSpPr>
          <p:cNvPr id="3" name="Content Placeholder 2"/>
          <p:cNvSpPr>
            <a:spLocks noGrp="1"/>
          </p:cNvSpPr>
          <p:nvPr>
            <p:ph sz="quarter" idx="13"/>
          </p:nvPr>
        </p:nvSpPr>
        <p:spPr>
          <a:xfrm>
            <a:off x="913774" y="2367092"/>
            <a:ext cx="10363826" cy="3736825"/>
          </a:xfrm>
        </p:spPr>
        <p:txBody>
          <a:bodyPr/>
          <a:lstStyle/>
          <a:p>
            <a:r>
              <a:rPr lang="en-US" sz="2800" dirty="0" smtClean="0"/>
              <a:t>What causes the restriction?</a:t>
            </a:r>
          </a:p>
          <a:p>
            <a:pPr lvl="1"/>
            <a:r>
              <a:rPr lang="en-US" sz="2000" dirty="0" smtClean="0"/>
              <a:t>Lung </a:t>
            </a:r>
            <a:r>
              <a:rPr lang="en-US" sz="2000" dirty="0" smtClean="0"/>
              <a:t>parenchyma </a:t>
            </a:r>
            <a:r>
              <a:rPr lang="en-US" sz="2000" i="1" dirty="0" smtClean="0"/>
              <a:t>would </a:t>
            </a:r>
            <a:r>
              <a:rPr lang="en-US" sz="2000" dirty="0" smtClean="0"/>
              <a:t>expand fully but aren’t being “told to” (central) or can’t get signal (spinal/peripheral)</a:t>
            </a:r>
          </a:p>
          <a:p>
            <a:r>
              <a:rPr lang="en-US" sz="2800" dirty="0" smtClean="0"/>
              <a:t>This can be due to </a:t>
            </a:r>
            <a:r>
              <a:rPr lang="en-US" sz="2800" dirty="0" err="1" smtClean="0"/>
              <a:t>cNS</a:t>
            </a:r>
            <a:r>
              <a:rPr lang="en-US" sz="2800" dirty="0" smtClean="0"/>
              <a:t>, spinal or peripheral dysfunction</a:t>
            </a:r>
          </a:p>
          <a:p>
            <a:pPr lvl="1"/>
            <a:r>
              <a:rPr lang="en-US" sz="2000" dirty="0" smtClean="0"/>
              <a:t>CNS: Central hypoventilation syndrome, MS</a:t>
            </a:r>
          </a:p>
          <a:p>
            <a:pPr lvl="1"/>
            <a:r>
              <a:rPr lang="en-US" sz="2000" dirty="0" smtClean="0"/>
              <a:t>Spinal/peripheral: ALS, </a:t>
            </a:r>
            <a:r>
              <a:rPr lang="en-US" sz="2000" dirty="0" err="1" smtClean="0"/>
              <a:t>Myesthenia</a:t>
            </a:r>
            <a:r>
              <a:rPr lang="en-US" sz="2000" dirty="0" smtClean="0"/>
              <a:t> </a:t>
            </a:r>
            <a:r>
              <a:rPr lang="en-US" sz="2000" dirty="0" smtClean="0"/>
              <a:t>gravis, Guillain-Barre</a:t>
            </a:r>
            <a:endParaRPr lang="en-US" sz="2000" dirty="0"/>
          </a:p>
        </p:txBody>
      </p:sp>
    </p:spTree>
    <p:extLst>
      <p:ext uri="{BB962C8B-B14F-4D97-AF65-F5344CB8AC3E}">
        <p14:creationId xmlns:p14="http://schemas.microsoft.com/office/powerpoint/2010/main" val="84923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differentiate neurologic restriction from parenchymal with positive pressure ventilation in the OR?</a:t>
            </a:r>
            <a:endParaRPr lang="en-US" dirty="0"/>
          </a:p>
        </p:txBody>
      </p:sp>
      <p:sp>
        <p:nvSpPr>
          <p:cNvPr id="3" name="Content Placeholder 2"/>
          <p:cNvSpPr>
            <a:spLocks noGrp="1"/>
          </p:cNvSpPr>
          <p:nvPr>
            <p:ph sz="quarter" idx="13"/>
          </p:nvPr>
        </p:nvSpPr>
        <p:spPr/>
        <p:txBody>
          <a:bodyPr/>
          <a:lstStyle/>
          <a:p>
            <a:r>
              <a:rPr lang="en-US" dirty="0" smtClean="0"/>
              <a:t>A: neurologic would have higher plateau pressures, parenchymal would have higher peak pressures</a:t>
            </a:r>
          </a:p>
          <a:p>
            <a:r>
              <a:rPr lang="en-US" dirty="0" smtClean="0"/>
              <a:t>B: Parenchymal would have higher peak and plateau pressures</a:t>
            </a:r>
          </a:p>
          <a:p>
            <a:r>
              <a:rPr lang="en-US" dirty="0" smtClean="0"/>
              <a:t>C: Neurologic would have higher peak and plateau pressures</a:t>
            </a:r>
          </a:p>
          <a:p>
            <a:r>
              <a:rPr lang="en-US" dirty="0" smtClean="0"/>
              <a:t>D: They cannot be distinguished</a:t>
            </a:r>
            <a:endParaRPr lang="en-US" dirty="0"/>
          </a:p>
        </p:txBody>
      </p:sp>
    </p:spTree>
    <p:extLst>
      <p:ext uri="{BB962C8B-B14F-4D97-AF65-F5344CB8AC3E}">
        <p14:creationId xmlns:p14="http://schemas.microsoft.com/office/powerpoint/2010/main" val="634076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differentiate neurologic restriction from parenchymal with positive pressure ventilation in the OR?</a:t>
            </a:r>
            <a:endParaRPr lang="en-US" dirty="0"/>
          </a:p>
        </p:txBody>
      </p:sp>
      <p:sp>
        <p:nvSpPr>
          <p:cNvPr id="3" name="Content Placeholder 2"/>
          <p:cNvSpPr>
            <a:spLocks noGrp="1"/>
          </p:cNvSpPr>
          <p:nvPr>
            <p:ph sz="quarter" idx="13"/>
          </p:nvPr>
        </p:nvSpPr>
        <p:spPr/>
        <p:txBody>
          <a:bodyPr/>
          <a:lstStyle/>
          <a:p>
            <a:r>
              <a:rPr lang="en-US" dirty="0" smtClean="0"/>
              <a:t>A: neurologic would have higher plateau pressures, parenchymal would have higher peak pressures</a:t>
            </a:r>
          </a:p>
          <a:p>
            <a:r>
              <a:rPr lang="en-US" sz="2800" dirty="0" smtClean="0">
                <a:solidFill>
                  <a:srgbClr val="FF0000"/>
                </a:solidFill>
              </a:rPr>
              <a:t>B: Parenchymal would have higher peak and plateau pressures</a:t>
            </a:r>
          </a:p>
          <a:p>
            <a:r>
              <a:rPr lang="en-US" dirty="0" smtClean="0"/>
              <a:t>C: Neurologic would have higher peak and plateau pressures</a:t>
            </a:r>
          </a:p>
          <a:p>
            <a:r>
              <a:rPr lang="en-US" dirty="0" smtClean="0"/>
              <a:t>D: They cannot be distinguished</a:t>
            </a:r>
            <a:endParaRPr lang="en-US" dirty="0"/>
          </a:p>
        </p:txBody>
      </p:sp>
    </p:spTree>
    <p:extLst>
      <p:ext uri="{BB962C8B-B14F-4D97-AF65-F5344CB8AC3E}">
        <p14:creationId xmlns:p14="http://schemas.microsoft.com/office/powerpoint/2010/main" val="94787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Musculoskeletal causes</a:t>
            </a:r>
            <a:endParaRPr lang="en-US"/>
          </a:p>
        </p:txBody>
      </p:sp>
      <p:sp>
        <p:nvSpPr>
          <p:cNvPr id="3" name="Content Placeholder 2"/>
          <p:cNvSpPr>
            <a:spLocks noGrp="1"/>
          </p:cNvSpPr>
          <p:nvPr>
            <p:ph sz="quarter" idx="13"/>
          </p:nvPr>
        </p:nvSpPr>
        <p:spPr>
          <a:xfrm>
            <a:off x="913774" y="2367092"/>
            <a:ext cx="10363826" cy="3984940"/>
          </a:xfrm>
        </p:spPr>
        <p:txBody>
          <a:bodyPr>
            <a:noAutofit/>
          </a:bodyPr>
          <a:lstStyle/>
          <a:p>
            <a:r>
              <a:rPr lang="en-US" sz="2400" dirty="0" smtClean="0"/>
              <a:t>What is an example of a Muscular cause?</a:t>
            </a:r>
          </a:p>
          <a:p>
            <a:pPr lvl="1"/>
            <a:r>
              <a:rPr lang="en-US" sz="2400" dirty="0" smtClean="0"/>
              <a:t>Muscular </a:t>
            </a:r>
            <a:r>
              <a:rPr lang="en-US" sz="2400" dirty="0" smtClean="0"/>
              <a:t>dystrophy</a:t>
            </a:r>
          </a:p>
          <a:p>
            <a:r>
              <a:rPr lang="en-US" sz="2400" dirty="0" smtClean="0"/>
              <a:t>A Skeletal cause? </a:t>
            </a:r>
          </a:p>
          <a:p>
            <a:pPr lvl="1"/>
            <a:r>
              <a:rPr lang="en-US" sz="2400" dirty="0" smtClean="0"/>
              <a:t>Scoliosis</a:t>
            </a:r>
            <a:r>
              <a:rPr lang="en-US" sz="2400" dirty="0" smtClean="0"/>
              <a:t>, pectus </a:t>
            </a:r>
            <a:r>
              <a:rPr lang="en-US" sz="2400" dirty="0" err="1" smtClean="0"/>
              <a:t>carinatum</a:t>
            </a:r>
            <a:r>
              <a:rPr lang="en-US" sz="2400" dirty="0" smtClean="0"/>
              <a:t>, pectus excavatum</a:t>
            </a:r>
          </a:p>
          <a:p>
            <a:r>
              <a:rPr lang="en-US" sz="2400" dirty="0" smtClean="0"/>
              <a:t>Others?</a:t>
            </a:r>
          </a:p>
          <a:p>
            <a:pPr lvl="1"/>
            <a:r>
              <a:rPr lang="en-US" sz="2400" dirty="0" smtClean="0"/>
              <a:t>Obesity</a:t>
            </a:r>
            <a:endParaRPr lang="en-US" sz="2400" dirty="0" smtClean="0"/>
          </a:p>
          <a:p>
            <a:pPr lvl="1"/>
            <a:r>
              <a:rPr lang="en-US" sz="2400" dirty="0" smtClean="0"/>
              <a:t>Chest trauma, burns</a:t>
            </a:r>
            <a:endParaRPr lang="en-US" sz="2400" dirty="0"/>
          </a:p>
        </p:txBody>
      </p:sp>
    </p:spTree>
    <p:extLst>
      <p:ext uri="{BB962C8B-B14F-4D97-AF65-F5344CB8AC3E}">
        <p14:creationId xmlns:p14="http://schemas.microsoft.com/office/powerpoint/2010/main" val="57961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52757"/>
            <a:ext cx="10364451" cy="1596177"/>
          </a:xfrm>
        </p:spPr>
        <p:txBody>
          <a:bodyPr>
            <a:normAutofit/>
          </a:bodyPr>
          <a:lstStyle/>
          <a:p>
            <a:r>
              <a:rPr lang="en-US" sz="4400" dirty="0" smtClean="0"/>
              <a:t>Pleural and mediastinal</a:t>
            </a:r>
            <a:endParaRPr lang="en-US" sz="4400" dirty="0"/>
          </a:p>
        </p:txBody>
      </p:sp>
      <p:sp>
        <p:nvSpPr>
          <p:cNvPr id="3" name="Content Placeholder 2"/>
          <p:cNvSpPr>
            <a:spLocks noGrp="1"/>
          </p:cNvSpPr>
          <p:nvPr>
            <p:ph sz="quarter" idx="13"/>
          </p:nvPr>
        </p:nvSpPr>
        <p:spPr/>
        <p:txBody>
          <a:bodyPr>
            <a:normAutofit/>
          </a:bodyPr>
          <a:lstStyle/>
          <a:p>
            <a:r>
              <a:rPr lang="en-US" sz="2800" dirty="0" smtClean="0"/>
              <a:t>What are some pleural and mediastinal causes?</a:t>
            </a:r>
          </a:p>
          <a:p>
            <a:pPr lvl="1"/>
            <a:r>
              <a:rPr lang="en-US" sz="2200" dirty="0" err="1" smtClean="0"/>
              <a:t>Pneumo</a:t>
            </a:r>
            <a:r>
              <a:rPr lang="en-US" sz="2200" dirty="0" smtClean="0"/>
              <a:t>-</a:t>
            </a:r>
            <a:r>
              <a:rPr lang="en-US" sz="2200" dirty="0" smtClean="0"/>
              <a:t>, </a:t>
            </a:r>
            <a:r>
              <a:rPr lang="en-US" sz="2200" dirty="0" err="1" smtClean="0"/>
              <a:t>Hemo</a:t>
            </a:r>
            <a:r>
              <a:rPr lang="en-US" sz="2200" dirty="0" smtClean="0"/>
              <a:t>-, and </a:t>
            </a:r>
            <a:r>
              <a:rPr lang="en-US" sz="2200" dirty="0" err="1" smtClean="0"/>
              <a:t>Chylothorax</a:t>
            </a:r>
            <a:endParaRPr lang="en-US" sz="2200" dirty="0" smtClean="0"/>
          </a:p>
          <a:p>
            <a:pPr lvl="1"/>
            <a:r>
              <a:rPr lang="en-US" sz="2200" dirty="0" smtClean="0"/>
              <a:t>Pleural Effusion</a:t>
            </a:r>
          </a:p>
          <a:p>
            <a:pPr lvl="1"/>
            <a:r>
              <a:rPr lang="en-US" sz="2200" dirty="0" smtClean="0"/>
              <a:t>Empyema</a:t>
            </a:r>
          </a:p>
          <a:p>
            <a:pPr lvl="1"/>
            <a:r>
              <a:rPr lang="en-US" sz="2200" dirty="0" smtClean="0"/>
              <a:t>Bronchopleural Fistula</a:t>
            </a:r>
          </a:p>
          <a:p>
            <a:pPr lvl="1"/>
            <a:r>
              <a:rPr lang="en-US" sz="2200" dirty="0" smtClean="0"/>
              <a:t>pleural thickening</a:t>
            </a:r>
            <a:endParaRPr lang="en-US" sz="2200" dirty="0" smtClean="0"/>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52757"/>
            <a:ext cx="10364451" cy="1596177"/>
          </a:xfrm>
        </p:spPr>
        <p:txBody>
          <a:bodyPr>
            <a:normAutofit/>
          </a:bodyPr>
          <a:lstStyle/>
          <a:p>
            <a:r>
              <a:rPr lang="en-US" sz="4400" err="1" smtClean="0"/>
              <a:t>Parenchymal</a:t>
            </a:r>
            <a:endParaRPr lang="en-US" sz="4400"/>
          </a:p>
        </p:txBody>
      </p:sp>
      <p:sp>
        <p:nvSpPr>
          <p:cNvPr id="3" name="Content Placeholder 2"/>
          <p:cNvSpPr>
            <a:spLocks noGrp="1"/>
          </p:cNvSpPr>
          <p:nvPr>
            <p:ph sz="quarter" idx="13"/>
          </p:nvPr>
        </p:nvSpPr>
        <p:spPr>
          <a:xfrm>
            <a:off x="913774" y="1962912"/>
            <a:ext cx="10363826" cy="4303776"/>
          </a:xfrm>
        </p:spPr>
        <p:txBody>
          <a:bodyPr>
            <a:normAutofit/>
          </a:bodyPr>
          <a:lstStyle/>
          <a:p>
            <a:r>
              <a:rPr lang="en-US" sz="2400" dirty="0" smtClean="0"/>
              <a:t>Name some parenchymal causes:</a:t>
            </a:r>
          </a:p>
          <a:p>
            <a:pPr lvl="1"/>
            <a:r>
              <a:rPr lang="en-US" sz="2200" dirty="0" smtClean="0"/>
              <a:t>Atelectasis</a:t>
            </a:r>
            <a:r>
              <a:rPr lang="en-US" sz="2200" dirty="0" smtClean="0"/>
              <a:t>, Infant RDS, Pneumonia, Interstitial Pneumonitis, Pulmonary Fibrosis, Respiratory Distress Syndrome (ARDS), Bronchopulmonary Dysplasia</a:t>
            </a:r>
          </a:p>
          <a:p>
            <a:r>
              <a:rPr lang="en-US" sz="2400" dirty="0" smtClean="0"/>
              <a:t>Anything that makes the lungs stiffer, less compliant, harder to expand</a:t>
            </a:r>
          </a:p>
          <a:p>
            <a:r>
              <a:rPr lang="en-US" sz="2400" dirty="0" smtClean="0"/>
              <a:t>Less total volume, hard to get air in, but no obstruction to outflow</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13717"/>
            <a:ext cx="10364451" cy="1596177"/>
          </a:xfrm>
        </p:spPr>
        <p:txBody>
          <a:bodyPr>
            <a:normAutofit/>
          </a:bodyPr>
          <a:lstStyle/>
          <a:p>
            <a:r>
              <a:rPr lang="en-US" sz="4400" smtClean="0"/>
              <a:t>Infant RDS</a:t>
            </a:r>
            <a:endParaRPr lang="en-US" sz="4400"/>
          </a:p>
        </p:txBody>
      </p:sp>
      <p:sp>
        <p:nvSpPr>
          <p:cNvPr id="3" name="Content Placeholder 2"/>
          <p:cNvSpPr>
            <a:spLocks noGrp="1"/>
          </p:cNvSpPr>
          <p:nvPr>
            <p:ph sz="quarter" idx="13"/>
          </p:nvPr>
        </p:nvSpPr>
        <p:spPr>
          <a:xfrm>
            <a:off x="913774" y="1597152"/>
            <a:ext cx="10363826" cy="5010912"/>
          </a:xfrm>
        </p:spPr>
        <p:txBody>
          <a:bodyPr>
            <a:noAutofit/>
          </a:bodyPr>
          <a:lstStyle/>
          <a:p>
            <a:r>
              <a:rPr lang="en-US" sz="2200" dirty="0" smtClean="0"/>
              <a:t>Due to a lack of what?</a:t>
            </a:r>
          </a:p>
          <a:p>
            <a:pPr lvl="1"/>
            <a:r>
              <a:rPr lang="en-US" sz="2200" dirty="0" smtClean="0"/>
              <a:t>Surfactant</a:t>
            </a:r>
          </a:p>
          <a:p>
            <a:r>
              <a:rPr lang="en-US" sz="2200" dirty="0" smtClean="0"/>
              <a:t>AKA</a:t>
            </a:r>
            <a:r>
              <a:rPr lang="en-US" sz="2200" dirty="0" smtClean="0"/>
              <a:t>: Hyaline membrane disease, surfactant deficiency disorder</a:t>
            </a:r>
          </a:p>
          <a:p>
            <a:r>
              <a:rPr lang="en-US" sz="2200" dirty="0" smtClean="0"/>
              <a:t>Usually premature infants but can be genetic or associated with infection</a:t>
            </a:r>
          </a:p>
          <a:p>
            <a:r>
              <a:rPr lang="en-US" sz="2200" dirty="0" smtClean="0"/>
              <a:t>Affects 1% of newborns, leading cause of death in </a:t>
            </a:r>
            <a:r>
              <a:rPr lang="en-US" sz="2200" dirty="0" err="1" smtClean="0"/>
              <a:t>premies</a:t>
            </a:r>
            <a:endParaRPr lang="en-US" sz="2200" dirty="0" smtClean="0"/>
          </a:p>
          <a:p>
            <a:r>
              <a:rPr lang="en-US" sz="2200" dirty="0" smtClean="0"/>
              <a:t>50% of babies born 26-28 weeks and 25% born 29-31 weeks</a:t>
            </a:r>
          </a:p>
          <a:p>
            <a:r>
              <a:rPr lang="en-US" sz="2200" dirty="0" smtClean="0"/>
              <a:t>Associated with diabetic mothers</a:t>
            </a:r>
          </a:p>
          <a:p>
            <a:r>
              <a:rPr lang="en-US" sz="2200" dirty="0" smtClean="0"/>
              <a:t>Incidence reduced by giving </a:t>
            </a:r>
            <a:r>
              <a:rPr lang="en-US" sz="2200" dirty="0" smtClean="0"/>
              <a:t>what?</a:t>
            </a:r>
          </a:p>
          <a:p>
            <a:pPr lvl="1"/>
            <a:r>
              <a:rPr lang="en-US" dirty="0" smtClean="0"/>
              <a:t>steroids </a:t>
            </a:r>
            <a:r>
              <a:rPr lang="en-US" dirty="0" smtClean="0"/>
              <a:t>to mothers in labor&lt;34 weeks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73" y="0"/>
            <a:ext cx="10364451" cy="1596177"/>
          </a:xfrm>
        </p:spPr>
        <p:txBody>
          <a:bodyPr/>
          <a:lstStyle/>
          <a:p>
            <a:r>
              <a:rPr lang="en-US" smtClean="0"/>
              <a:t>Infant </a:t>
            </a:r>
            <a:r>
              <a:rPr lang="en-US" err="1" smtClean="0"/>
              <a:t>rds</a:t>
            </a:r>
            <a:endParaRPr lang="en-US"/>
          </a:p>
        </p:txBody>
      </p:sp>
      <p:pic>
        <p:nvPicPr>
          <p:cNvPr id="4" name="Content Placeholder 3" descr="Infant RDS.jpg"/>
          <p:cNvPicPr>
            <a:picLocks noGrp="1" noChangeAspect="1"/>
          </p:cNvPicPr>
          <p:nvPr>
            <p:ph sz="quarter" idx="13"/>
          </p:nvPr>
        </p:nvPicPr>
        <p:blipFill>
          <a:blip r:embed="rId2"/>
          <a:srcRect l="-132706" r="-132706"/>
          <a:stretch>
            <a:fillRect/>
          </a:stretch>
        </p:blipFill>
        <p:spPr>
          <a:xfrm>
            <a:off x="-2315139" y="1329141"/>
            <a:ext cx="16734329" cy="5528859"/>
          </a:xfrm>
        </p:spPr>
      </p:pic>
      <p:sp>
        <p:nvSpPr>
          <p:cNvPr id="5" name="TextBox 4"/>
          <p:cNvSpPr txBox="1"/>
          <p:nvPr/>
        </p:nvSpPr>
        <p:spPr>
          <a:xfrm>
            <a:off x="516844" y="2776428"/>
            <a:ext cx="3130603" cy="1200328"/>
          </a:xfrm>
          <a:prstGeom prst="rect">
            <a:avLst/>
          </a:prstGeom>
          <a:noFill/>
        </p:spPr>
        <p:txBody>
          <a:bodyPr wrap="square" rtlCol="0">
            <a:spAutoFit/>
          </a:bodyPr>
          <a:lstStyle/>
          <a:p>
            <a:pPr>
              <a:buFont typeface="Arial"/>
              <a:buChar char="•"/>
            </a:pPr>
            <a:r>
              <a:rPr lang="en-US" sz="2400" smtClean="0"/>
              <a:t> Barrel chest</a:t>
            </a:r>
          </a:p>
          <a:p>
            <a:pPr>
              <a:buFont typeface="Arial"/>
              <a:buChar char="•"/>
            </a:pPr>
            <a:r>
              <a:rPr lang="en-US" sz="2400" smtClean="0"/>
              <a:t> Air </a:t>
            </a:r>
            <a:r>
              <a:rPr lang="en-US" sz="2400" err="1" smtClean="0"/>
              <a:t>bronchograms</a:t>
            </a:r>
            <a:endParaRPr lang="en-US" sz="2400" smtClean="0"/>
          </a:p>
          <a:p>
            <a:pPr>
              <a:buFont typeface="Arial"/>
              <a:buChar char="•"/>
            </a:pPr>
            <a:r>
              <a:rPr lang="en-US" sz="2400" smtClean="0"/>
              <a:t> White out</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82" y="-182880"/>
            <a:ext cx="10364451" cy="1596177"/>
          </a:xfrm>
        </p:spPr>
        <p:txBody>
          <a:bodyPr>
            <a:normAutofit/>
          </a:bodyPr>
          <a:lstStyle/>
          <a:p>
            <a:r>
              <a:rPr lang="en-US" sz="5400" smtClean="0"/>
              <a:t>ARDS</a:t>
            </a:r>
            <a:endParaRPr lang="en-US" sz="5400"/>
          </a:p>
        </p:txBody>
      </p:sp>
      <p:pic>
        <p:nvPicPr>
          <p:cNvPr id="4" name="Content Placeholder 3" descr="Screen Shot 2016-02-04 at 8.09.52 PM.png"/>
          <p:cNvPicPr>
            <a:picLocks noGrp="1" noChangeAspect="1"/>
          </p:cNvPicPr>
          <p:nvPr>
            <p:ph idx="4294967295"/>
          </p:nvPr>
        </p:nvPicPr>
        <p:blipFill>
          <a:blip r:embed="rId2"/>
          <a:srcRect l="-44348" r="-44348"/>
          <a:stretch>
            <a:fillRect/>
          </a:stretch>
        </p:blipFill>
        <p:spPr>
          <a:xfrm>
            <a:off x="1463040" y="1063600"/>
            <a:ext cx="10728960" cy="5794400"/>
          </a:xfrm>
          <a:prstGeom prst="rect">
            <a:avLst/>
          </a:prstGeom>
        </p:spPr>
      </p:pic>
      <p:sp>
        <p:nvSpPr>
          <p:cNvPr id="5" name="TextBox 4"/>
          <p:cNvSpPr txBox="1"/>
          <p:nvPr/>
        </p:nvSpPr>
        <p:spPr>
          <a:xfrm>
            <a:off x="1166593" y="2303845"/>
            <a:ext cx="2244583" cy="2677656"/>
          </a:xfrm>
          <a:prstGeom prst="rect">
            <a:avLst/>
          </a:prstGeom>
          <a:noFill/>
        </p:spPr>
        <p:txBody>
          <a:bodyPr wrap="square" rtlCol="0">
            <a:spAutoFit/>
          </a:bodyPr>
          <a:lstStyle/>
          <a:p>
            <a:r>
              <a:rPr lang="en-US" sz="2400" smtClean="0"/>
              <a:t>Precipitated by:</a:t>
            </a:r>
          </a:p>
          <a:p>
            <a:pPr>
              <a:buFont typeface="Arial"/>
              <a:buChar char="•"/>
            </a:pPr>
            <a:r>
              <a:rPr lang="en-US" sz="2400" smtClean="0"/>
              <a:t> sepsis</a:t>
            </a:r>
          </a:p>
          <a:p>
            <a:pPr>
              <a:buFont typeface="Arial"/>
              <a:buChar char="•"/>
            </a:pPr>
            <a:r>
              <a:rPr lang="en-US" sz="2400" smtClean="0"/>
              <a:t> trauma </a:t>
            </a:r>
          </a:p>
          <a:p>
            <a:pPr>
              <a:buFont typeface="Arial"/>
              <a:buChar char="•"/>
            </a:pPr>
            <a:r>
              <a:rPr lang="en-US" sz="2400" smtClean="0"/>
              <a:t> Pneumonia</a:t>
            </a:r>
          </a:p>
          <a:p>
            <a:pPr>
              <a:buFont typeface="Arial"/>
              <a:buChar char="•"/>
            </a:pPr>
            <a:r>
              <a:rPr lang="en-US" sz="2400" smtClean="0"/>
              <a:t> aspiration</a:t>
            </a:r>
          </a:p>
          <a:p>
            <a:pPr>
              <a:buFont typeface="Arial"/>
              <a:buChar char="•"/>
            </a:pPr>
            <a:r>
              <a:rPr lang="en-US" sz="2400" smtClean="0"/>
              <a:t> transfusion</a:t>
            </a:r>
          </a:p>
          <a:p>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Restrictive pathology</a:t>
            </a:r>
            <a:endParaRPr lang="en-US"/>
          </a:p>
        </p:txBody>
      </p:sp>
      <p:sp>
        <p:nvSpPr>
          <p:cNvPr id="3" name="Content Placeholder 2"/>
          <p:cNvSpPr>
            <a:spLocks noGrp="1"/>
          </p:cNvSpPr>
          <p:nvPr>
            <p:ph sz="quarter" idx="13"/>
          </p:nvPr>
        </p:nvSpPr>
        <p:spPr/>
        <p:txBody>
          <a:bodyPr/>
          <a:lstStyle/>
          <a:p>
            <a:r>
              <a:rPr lang="en-US" dirty="0" smtClean="0"/>
              <a:t>Because of intrinsic (lung parenchyma) or extrinsic causes, lungs cannot expand easily</a:t>
            </a:r>
          </a:p>
          <a:p>
            <a:r>
              <a:rPr lang="en-US" dirty="0" smtClean="0"/>
              <a:t>Is it easier to get air in or out?</a:t>
            </a:r>
          </a:p>
          <a:p>
            <a:pPr lvl="1"/>
            <a:r>
              <a:rPr lang="en-US" dirty="0" smtClean="0"/>
              <a:t>Difficult </a:t>
            </a:r>
            <a:r>
              <a:rPr lang="en-US" dirty="0" smtClean="0"/>
              <a:t>to get air in, easy to get air </a:t>
            </a:r>
            <a:r>
              <a:rPr lang="en-US" dirty="0" smtClean="0"/>
              <a:t>out</a:t>
            </a:r>
          </a:p>
          <a:p>
            <a:r>
              <a:rPr lang="en-US" dirty="0" smtClean="0"/>
              <a:t>What is the typical breathing pattern?</a:t>
            </a:r>
            <a:endParaRPr lang="en-US" dirty="0" smtClean="0"/>
          </a:p>
          <a:p>
            <a:pPr lvl="1"/>
            <a:r>
              <a:rPr lang="en-US" dirty="0" smtClean="0"/>
              <a:t>Rapid shallow breathing</a:t>
            </a:r>
            <a:endParaRPr lang="en-US" dirty="0"/>
          </a:p>
        </p:txBody>
      </p:sp>
    </p:spTree>
    <p:extLst>
      <p:ext uri="{BB962C8B-B14F-4D97-AF65-F5344CB8AC3E}">
        <p14:creationId xmlns:p14="http://schemas.microsoft.com/office/powerpoint/2010/main" val="1527056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338" y="206756"/>
            <a:ext cx="10364451" cy="1596177"/>
          </a:xfrm>
        </p:spPr>
        <p:txBody>
          <a:bodyPr/>
          <a:lstStyle/>
          <a:p>
            <a:r>
              <a:rPr lang="en-US" smtClean="0"/>
              <a:t>Pulmonary Fibrosis</a:t>
            </a:r>
            <a:endParaRPr lang="en-US"/>
          </a:p>
        </p:txBody>
      </p:sp>
      <p:pic>
        <p:nvPicPr>
          <p:cNvPr id="4" name="Content Placeholder 3" descr="pulm fibrosis.jpg"/>
          <p:cNvPicPr>
            <a:picLocks noGrp="1" noChangeAspect="1"/>
          </p:cNvPicPr>
          <p:nvPr>
            <p:ph sz="quarter" idx="13"/>
          </p:nvPr>
        </p:nvPicPr>
        <p:blipFill>
          <a:blip r:embed="rId2"/>
          <a:srcRect l="-52992" r="-52992"/>
          <a:stretch>
            <a:fillRect/>
          </a:stretch>
        </p:blipFill>
        <p:spPr>
          <a:xfrm>
            <a:off x="-510889" y="2023248"/>
            <a:ext cx="13186316" cy="435663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00811"/>
            <a:ext cx="10364451" cy="1596177"/>
          </a:xfrm>
        </p:spPr>
        <p:txBody>
          <a:bodyPr/>
          <a:lstStyle/>
          <a:p>
            <a:r>
              <a:rPr lang="en-US" smtClean="0"/>
              <a:t>Pulmonary fibrosis</a:t>
            </a:r>
            <a:endParaRPr lang="en-US"/>
          </a:p>
        </p:txBody>
      </p:sp>
      <p:sp>
        <p:nvSpPr>
          <p:cNvPr id="3" name="Content Placeholder 2"/>
          <p:cNvSpPr>
            <a:spLocks noGrp="1"/>
          </p:cNvSpPr>
          <p:nvPr>
            <p:ph sz="quarter" idx="13"/>
          </p:nvPr>
        </p:nvSpPr>
        <p:spPr>
          <a:xfrm>
            <a:off x="913774" y="1641670"/>
            <a:ext cx="10363826" cy="4643306"/>
          </a:xfrm>
        </p:spPr>
        <p:txBody>
          <a:bodyPr>
            <a:noAutofit/>
          </a:bodyPr>
          <a:lstStyle/>
          <a:p>
            <a:r>
              <a:rPr lang="en-US" dirty="0" smtClean="0"/>
              <a:t>What exposures can can lead to PF?</a:t>
            </a:r>
          </a:p>
          <a:p>
            <a:pPr lvl="1"/>
            <a:r>
              <a:rPr lang="en-US" sz="2000" dirty="0" smtClean="0"/>
              <a:t>Asbestos, coal dust, </a:t>
            </a:r>
            <a:r>
              <a:rPr lang="en-US" sz="2000" dirty="0" err="1" smtClean="0"/>
              <a:t>etc</a:t>
            </a:r>
            <a:endParaRPr lang="en-US" sz="2000" dirty="0" smtClean="0"/>
          </a:p>
          <a:p>
            <a:r>
              <a:rPr lang="en-US" dirty="0" smtClean="0"/>
              <a:t>Radiation</a:t>
            </a:r>
            <a:endParaRPr lang="en-US" dirty="0" smtClean="0"/>
          </a:p>
          <a:p>
            <a:r>
              <a:rPr lang="en-US" dirty="0" smtClean="0"/>
              <a:t>What Medications</a:t>
            </a:r>
            <a:r>
              <a:rPr lang="en-US" dirty="0"/>
              <a:t>?</a:t>
            </a:r>
            <a:r>
              <a:rPr lang="en-US" dirty="0" smtClean="0"/>
              <a:t> </a:t>
            </a:r>
          </a:p>
          <a:p>
            <a:pPr lvl="1"/>
            <a:r>
              <a:rPr lang="en-US" sz="2000" dirty="0" smtClean="0"/>
              <a:t>amiodarone, bleomycin, methotrexate</a:t>
            </a:r>
          </a:p>
          <a:p>
            <a:r>
              <a:rPr lang="en-US" dirty="0" smtClean="0"/>
              <a:t>Associated with what diseases?</a:t>
            </a:r>
          </a:p>
          <a:p>
            <a:pPr lvl="1"/>
            <a:r>
              <a:rPr lang="en-US" sz="2000" dirty="0" smtClean="0"/>
              <a:t>rheumatoid arthritis, SLE, scleroderma, sarcoid</a:t>
            </a:r>
          </a:p>
          <a:p>
            <a:r>
              <a:rPr lang="en-US" dirty="0" smtClean="0"/>
              <a:t>Associated with what infection</a:t>
            </a:r>
            <a:r>
              <a:rPr lang="en-US" dirty="0"/>
              <a:t>?</a:t>
            </a:r>
            <a:r>
              <a:rPr lang="en-US" dirty="0" smtClean="0"/>
              <a:t> </a:t>
            </a:r>
          </a:p>
          <a:p>
            <a:pPr lvl="1"/>
            <a:r>
              <a:rPr lang="en-US" sz="2000" dirty="0" smtClean="0"/>
              <a:t>TB</a:t>
            </a:r>
            <a:endParaRPr lang="en-US" sz="2000" dirty="0" smtClean="0"/>
          </a:p>
          <a:p>
            <a:r>
              <a:rPr lang="en-US" dirty="0" smtClean="0"/>
              <a:t>idiopathic</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most common cause of death other than disease progression in pulmonary fibrosis?</a:t>
            </a:r>
            <a:endParaRPr lang="en-US" dirty="0"/>
          </a:p>
        </p:txBody>
      </p:sp>
      <p:sp>
        <p:nvSpPr>
          <p:cNvPr id="3" name="Content Placeholder 2"/>
          <p:cNvSpPr>
            <a:spLocks noGrp="1"/>
          </p:cNvSpPr>
          <p:nvPr>
            <p:ph sz="quarter" idx="13"/>
          </p:nvPr>
        </p:nvSpPr>
        <p:spPr/>
        <p:txBody>
          <a:bodyPr/>
          <a:lstStyle/>
          <a:p>
            <a:r>
              <a:rPr lang="en-US" dirty="0" smtClean="0"/>
              <a:t>A: renal failure</a:t>
            </a:r>
          </a:p>
          <a:p>
            <a:r>
              <a:rPr lang="en-US" dirty="0" smtClean="0"/>
              <a:t>B: </a:t>
            </a:r>
            <a:r>
              <a:rPr lang="en-US" dirty="0" err="1" smtClean="0"/>
              <a:t>Hypercarbic</a:t>
            </a:r>
            <a:r>
              <a:rPr lang="en-US" dirty="0" smtClean="0"/>
              <a:t> respiratory failure</a:t>
            </a:r>
          </a:p>
          <a:p>
            <a:r>
              <a:rPr lang="en-US" dirty="0" smtClean="0"/>
              <a:t>C: Right heart failure from pulmonary hypertension</a:t>
            </a:r>
          </a:p>
          <a:p>
            <a:r>
              <a:rPr lang="en-US" dirty="0" smtClean="0"/>
              <a:t>D: end stage liver disease from liver fibrosis</a:t>
            </a:r>
          </a:p>
          <a:p>
            <a:endParaRPr lang="en-US" dirty="0" smtClean="0"/>
          </a:p>
          <a:p>
            <a:endParaRPr lang="en-US" dirty="0"/>
          </a:p>
        </p:txBody>
      </p:sp>
    </p:spTree>
    <p:extLst>
      <p:ext uri="{BB962C8B-B14F-4D97-AF65-F5344CB8AC3E}">
        <p14:creationId xmlns:p14="http://schemas.microsoft.com/office/powerpoint/2010/main" val="419121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most common cause of death other than disease progression in pulmonary fibrosis?</a:t>
            </a:r>
            <a:endParaRPr lang="en-US" dirty="0"/>
          </a:p>
        </p:txBody>
      </p:sp>
      <p:sp>
        <p:nvSpPr>
          <p:cNvPr id="3" name="Content Placeholder 2"/>
          <p:cNvSpPr>
            <a:spLocks noGrp="1"/>
          </p:cNvSpPr>
          <p:nvPr>
            <p:ph sz="quarter" idx="13"/>
          </p:nvPr>
        </p:nvSpPr>
        <p:spPr/>
        <p:txBody>
          <a:bodyPr/>
          <a:lstStyle/>
          <a:p>
            <a:r>
              <a:rPr lang="en-US" dirty="0" smtClean="0"/>
              <a:t>A: renal failure</a:t>
            </a:r>
          </a:p>
          <a:p>
            <a:r>
              <a:rPr lang="en-US" dirty="0" smtClean="0"/>
              <a:t>B: </a:t>
            </a:r>
            <a:r>
              <a:rPr lang="en-US" dirty="0" err="1" smtClean="0"/>
              <a:t>Hypercarbic</a:t>
            </a:r>
            <a:r>
              <a:rPr lang="en-US" dirty="0" smtClean="0"/>
              <a:t> respiratory failure</a:t>
            </a:r>
          </a:p>
          <a:p>
            <a:r>
              <a:rPr lang="en-US" sz="2800" dirty="0" smtClean="0">
                <a:solidFill>
                  <a:srgbClr val="FF0000"/>
                </a:solidFill>
              </a:rPr>
              <a:t>C: Right heart failure from pulmonary hypertension</a:t>
            </a:r>
          </a:p>
          <a:p>
            <a:r>
              <a:rPr lang="en-US" dirty="0" smtClean="0"/>
              <a:t>D: end stage liver disease from liver fibrosis</a:t>
            </a:r>
          </a:p>
          <a:p>
            <a:endParaRPr lang="en-US" dirty="0" smtClean="0"/>
          </a:p>
          <a:p>
            <a:endParaRPr lang="en-US" dirty="0"/>
          </a:p>
        </p:txBody>
      </p:sp>
    </p:spTree>
    <p:extLst>
      <p:ext uri="{BB962C8B-B14F-4D97-AF65-F5344CB8AC3E}">
        <p14:creationId xmlns:p14="http://schemas.microsoft.com/office/powerpoint/2010/main" val="79494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3765"/>
            <a:ext cx="10364451" cy="1596177"/>
          </a:xfrm>
        </p:spPr>
        <p:txBody>
          <a:bodyPr>
            <a:normAutofit/>
          </a:bodyPr>
          <a:lstStyle/>
          <a:p>
            <a:r>
              <a:rPr lang="en-US" sz="4400" dirty="0" smtClean="0"/>
              <a:t>Pulmonary fibrosis</a:t>
            </a:r>
            <a:endParaRPr lang="en-US" sz="4400" dirty="0"/>
          </a:p>
        </p:txBody>
      </p:sp>
      <p:sp>
        <p:nvSpPr>
          <p:cNvPr id="3" name="Content Placeholder 2"/>
          <p:cNvSpPr>
            <a:spLocks noGrp="1"/>
          </p:cNvSpPr>
          <p:nvPr>
            <p:ph sz="quarter" idx="13"/>
          </p:nvPr>
        </p:nvSpPr>
        <p:spPr>
          <a:xfrm>
            <a:off x="914399" y="2074484"/>
            <a:ext cx="10363826" cy="3741100"/>
          </a:xfrm>
        </p:spPr>
        <p:txBody>
          <a:bodyPr>
            <a:noAutofit/>
          </a:bodyPr>
          <a:lstStyle/>
          <a:p>
            <a:r>
              <a:rPr lang="en-US" sz="2800" dirty="0" smtClean="0"/>
              <a:t>People die from:</a:t>
            </a:r>
          </a:p>
          <a:p>
            <a:pPr lvl="1"/>
            <a:r>
              <a:rPr lang="en-US" sz="2800" dirty="0" smtClean="0"/>
              <a:t>Progression of fibrosis and inability to oxygenate</a:t>
            </a:r>
          </a:p>
          <a:p>
            <a:pPr lvl="1"/>
            <a:r>
              <a:rPr lang="en-US" sz="2800" dirty="0" smtClean="0"/>
              <a:t>Pulmonary hypertension--&gt;R heart failure</a:t>
            </a:r>
          </a:p>
          <a:p>
            <a:pPr lvl="1"/>
            <a:r>
              <a:rPr lang="en-US" sz="2800" dirty="0" smtClean="0"/>
              <a:t>Pulmonary emboli</a:t>
            </a:r>
          </a:p>
          <a:p>
            <a:pPr lvl="1"/>
            <a:r>
              <a:rPr lang="en-US" sz="2800" dirty="0" smtClean="0"/>
              <a:t>Bronchogenic carcinoma</a:t>
            </a:r>
          </a:p>
          <a:p>
            <a:pPr lvl="1"/>
            <a:r>
              <a:rPr lang="en-US" sz="2800" dirty="0" smtClean="0"/>
              <a:t>Infection</a:t>
            </a:r>
            <a:endParaRPr lang="en-US" sz="2800" dirty="0"/>
          </a:p>
        </p:txBody>
      </p:sp>
      <p:sp>
        <p:nvSpPr>
          <p:cNvPr id="4" name="TextBox 3"/>
          <p:cNvSpPr txBox="1"/>
          <p:nvPr/>
        </p:nvSpPr>
        <p:spPr>
          <a:xfrm>
            <a:off x="0" y="6488349"/>
            <a:ext cx="9599103" cy="215444"/>
          </a:xfrm>
          <a:prstGeom prst="rect">
            <a:avLst/>
          </a:prstGeom>
          <a:noFill/>
        </p:spPr>
        <p:txBody>
          <a:bodyPr wrap="none" rtlCol="0">
            <a:spAutoFit/>
          </a:bodyPr>
          <a:lstStyle/>
          <a:p>
            <a:r>
              <a:rPr lang="en-US" sz="800" dirty="0"/>
              <a:t>Brett Ley, Harold R. Collard, and Talmadge E. King, Jr. "Clinical Course and Prediction of Survival in Idiopathic Pulmonary Fibrosis", American Journal of Respiratory and Critical Care Medicine, Vol. 183, No. 4 (2011), pp. 431-440.</a:t>
            </a:r>
            <a:endParaRPr lang="en-US" sz="800" dirty="0"/>
          </a:p>
        </p:txBody>
      </p:sp>
    </p:spTree>
    <p:extLst>
      <p:ext uri="{BB962C8B-B14F-4D97-AF65-F5344CB8AC3E}">
        <p14:creationId xmlns:p14="http://schemas.microsoft.com/office/powerpoint/2010/main" val="1357291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77141"/>
            <a:ext cx="10364451" cy="1596177"/>
          </a:xfrm>
        </p:spPr>
        <p:txBody>
          <a:bodyPr>
            <a:normAutofit/>
          </a:bodyPr>
          <a:lstStyle/>
          <a:p>
            <a:r>
              <a:rPr lang="en-US" sz="4000" dirty="0" smtClean="0"/>
              <a:t>Other </a:t>
            </a:r>
            <a:r>
              <a:rPr lang="en-US" sz="4000" dirty="0" smtClean="0"/>
              <a:t>causes of restrictive pathology</a:t>
            </a:r>
            <a:endParaRPr lang="en-US" sz="4000" dirty="0"/>
          </a:p>
        </p:txBody>
      </p:sp>
      <p:sp>
        <p:nvSpPr>
          <p:cNvPr id="3" name="Content Placeholder 2"/>
          <p:cNvSpPr>
            <a:spLocks noGrp="1"/>
          </p:cNvSpPr>
          <p:nvPr>
            <p:ph sz="quarter" idx="13"/>
          </p:nvPr>
        </p:nvSpPr>
        <p:spPr>
          <a:xfrm>
            <a:off x="1011310" y="2281748"/>
            <a:ext cx="10363826" cy="3424107"/>
          </a:xfrm>
        </p:spPr>
        <p:txBody>
          <a:bodyPr>
            <a:normAutofit/>
          </a:bodyPr>
          <a:lstStyle/>
          <a:p>
            <a:r>
              <a:rPr lang="en-US" sz="2800" dirty="0" smtClean="0"/>
              <a:t>Pain</a:t>
            </a:r>
          </a:p>
          <a:p>
            <a:r>
              <a:rPr lang="en-US" sz="2800" dirty="0" smtClean="0"/>
              <a:t>Abdominal distension, ascites</a:t>
            </a:r>
          </a:p>
          <a:p>
            <a:r>
              <a:rPr lang="en-US" sz="2800" dirty="0" smtClean="0"/>
              <a:t>Diaphragmatic hernia, congenital or otherwise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299" y="338430"/>
            <a:ext cx="10364451" cy="1596177"/>
          </a:xfrm>
        </p:spPr>
        <p:txBody>
          <a:bodyPr/>
          <a:lstStyle/>
          <a:p>
            <a:r>
              <a:rPr lang="en-US" smtClean="0"/>
              <a:t>Restrictive loops</a:t>
            </a:r>
            <a:endParaRPr lang="en-US"/>
          </a:p>
        </p:txBody>
      </p:sp>
      <p:pic>
        <p:nvPicPr>
          <p:cNvPr id="4" name="Picture 2" descr="http://clinicalgate.com/wp-content/uploads/2015/03/003651_on365-003-9781437707557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180" y="1745031"/>
            <a:ext cx="6466114" cy="500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66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US" dirty="0" smtClean="0"/>
              <a:t>All the loops</a:t>
            </a:r>
            <a:endParaRPr lang="en-US" dirty="0"/>
          </a:p>
        </p:txBody>
      </p:sp>
      <p:pic>
        <p:nvPicPr>
          <p:cNvPr id="8194" name="Picture 2" descr="http://www.warrengoff.com/PFT-VIM/FVLoop/img3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052" y="1202960"/>
            <a:ext cx="3949895" cy="55421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942608" y="902524"/>
            <a:ext cx="2149434" cy="1769423"/>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57501" y="5248884"/>
            <a:ext cx="2149434" cy="1769423"/>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4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classic </a:t>
            </a:r>
            <a:r>
              <a:rPr lang="en-US" dirty="0" err="1" smtClean="0"/>
              <a:t>spirometric</a:t>
            </a:r>
            <a:r>
              <a:rPr lang="en-US" dirty="0" smtClean="0"/>
              <a:t> finding in restrictive lung disease?</a:t>
            </a:r>
            <a:endParaRPr lang="en-US" dirty="0"/>
          </a:p>
        </p:txBody>
      </p:sp>
      <p:sp>
        <p:nvSpPr>
          <p:cNvPr id="3" name="Content Placeholder 2"/>
          <p:cNvSpPr>
            <a:spLocks noGrp="1"/>
          </p:cNvSpPr>
          <p:nvPr>
            <p:ph sz="quarter" idx="13"/>
          </p:nvPr>
        </p:nvSpPr>
        <p:spPr/>
        <p:txBody>
          <a:bodyPr>
            <a:normAutofit/>
          </a:bodyPr>
          <a:lstStyle/>
          <a:p>
            <a:r>
              <a:rPr lang="en-US" sz="2800" dirty="0" smtClean="0"/>
              <a:t>A: increased total lung capacity</a:t>
            </a:r>
          </a:p>
          <a:p>
            <a:r>
              <a:rPr lang="en-US" sz="2800" dirty="0" smtClean="0"/>
              <a:t>B: preserved or increased Fev1/</a:t>
            </a:r>
            <a:r>
              <a:rPr lang="en-US" sz="2800" dirty="0" err="1" smtClean="0"/>
              <a:t>fvc</a:t>
            </a:r>
            <a:r>
              <a:rPr lang="en-US" sz="2800" dirty="0" smtClean="0"/>
              <a:t> ratio</a:t>
            </a:r>
          </a:p>
          <a:p>
            <a:r>
              <a:rPr lang="en-US" sz="2800" dirty="0" smtClean="0"/>
              <a:t>C: </a:t>
            </a:r>
            <a:r>
              <a:rPr lang="en-US" sz="2800" dirty="0" err="1" smtClean="0"/>
              <a:t>Siginificantly</a:t>
            </a:r>
            <a:r>
              <a:rPr lang="en-US" sz="2800" dirty="0" smtClean="0"/>
              <a:t> decreased fev1/</a:t>
            </a:r>
            <a:r>
              <a:rPr lang="en-US" sz="2800" dirty="0" err="1" smtClean="0"/>
              <a:t>fvc</a:t>
            </a:r>
            <a:r>
              <a:rPr lang="en-US" sz="2800" dirty="0" smtClean="0"/>
              <a:t> ratio</a:t>
            </a:r>
          </a:p>
          <a:p>
            <a:r>
              <a:rPr lang="en-US" sz="2800" dirty="0" smtClean="0"/>
              <a:t>D: Increased </a:t>
            </a:r>
            <a:r>
              <a:rPr lang="en-US" sz="2800" dirty="0" err="1" smtClean="0"/>
              <a:t>dlco</a:t>
            </a:r>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16752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classic </a:t>
            </a:r>
            <a:r>
              <a:rPr lang="en-US" dirty="0" err="1" smtClean="0"/>
              <a:t>spirometric</a:t>
            </a:r>
            <a:r>
              <a:rPr lang="en-US" dirty="0" smtClean="0"/>
              <a:t> finding in restrictive lung disease?</a:t>
            </a:r>
            <a:endParaRPr lang="en-US" dirty="0"/>
          </a:p>
        </p:txBody>
      </p:sp>
      <p:sp>
        <p:nvSpPr>
          <p:cNvPr id="3" name="Content Placeholder 2"/>
          <p:cNvSpPr>
            <a:spLocks noGrp="1"/>
          </p:cNvSpPr>
          <p:nvPr>
            <p:ph sz="quarter" idx="13"/>
          </p:nvPr>
        </p:nvSpPr>
        <p:spPr/>
        <p:txBody>
          <a:bodyPr>
            <a:normAutofit/>
          </a:bodyPr>
          <a:lstStyle/>
          <a:p>
            <a:r>
              <a:rPr lang="en-US" sz="2800" dirty="0" smtClean="0"/>
              <a:t>A: increased total lung capacity</a:t>
            </a:r>
          </a:p>
          <a:p>
            <a:r>
              <a:rPr lang="en-US" sz="3600" dirty="0" smtClean="0">
                <a:solidFill>
                  <a:srgbClr val="FF0000"/>
                </a:solidFill>
              </a:rPr>
              <a:t>B: preserved or increased Fev1/</a:t>
            </a:r>
            <a:r>
              <a:rPr lang="en-US" sz="3600" dirty="0" err="1" smtClean="0">
                <a:solidFill>
                  <a:srgbClr val="FF0000"/>
                </a:solidFill>
              </a:rPr>
              <a:t>fvc</a:t>
            </a:r>
            <a:r>
              <a:rPr lang="en-US" sz="3600" dirty="0" smtClean="0">
                <a:solidFill>
                  <a:srgbClr val="FF0000"/>
                </a:solidFill>
              </a:rPr>
              <a:t> ratio</a:t>
            </a:r>
          </a:p>
          <a:p>
            <a:r>
              <a:rPr lang="en-US" sz="2800" dirty="0" smtClean="0"/>
              <a:t>C: </a:t>
            </a:r>
            <a:r>
              <a:rPr lang="en-US" sz="2800" dirty="0" err="1" smtClean="0"/>
              <a:t>Siginificantly</a:t>
            </a:r>
            <a:r>
              <a:rPr lang="en-US" sz="2800" dirty="0" smtClean="0"/>
              <a:t> decreased fev1/</a:t>
            </a:r>
            <a:r>
              <a:rPr lang="en-US" sz="2800" dirty="0" err="1" smtClean="0"/>
              <a:t>fvc</a:t>
            </a:r>
            <a:r>
              <a:rPr lang="en-US" sz="2800" dirty="0" smtClean="0"/>
              <a:t> ratio</a:t>
            </a:r>
          </a:p>
          <a:p>
            <a:r>
              <a:rPr lang="en-US" sz="2800" dirty="0" smtClean="0"/>
              <a:t>D: Increased </a:t>
            </a:r>
            <a:r>
              <a:rPr lang="en-US" sz="2800" dirty="0" err="1" smtClean="0"/>
              <a:t>dlco</a:t>
            </a:r>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1781068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Spirometry</a:t>
            </a:r>
            <a:endParaRPr lang="en-US"/>
          </a:p>
        </p:txBody>
      </p:sp>
      <p:pic>
        <p:nvPicPr>
          <p:cNvPr id="1028" name="Picture 4" descr="http://www.morgansci.com/site/assets/files/2083/clip_image010_0000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05" y="1887867"/>
            <a:ext cx="5864973" cy="4133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quizlet.com/i/bB3hzKObFwqW4stoYYwbMA_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748" y="1887867"/>
            <a:ext cx="4747169" cy="413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82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57260"/>
            <a:ext cx="10364451" cy="1596177"/>
          </a:xfrm>
        </p:spPr>
        <p:txBody>
          <a:bodyPr/>
          <a:lstStyle/>
          <a:p>
            <a:r>
              <a:rPr lang="en-US" smtClean="0"/>
              <a:t>DLCO (Diffusion capacity for carbon monoxide)</a:t>
            </a:r>
            <a:endParaRPr lang="en-US"/>
          </a:p>
        </p:txBody>
      </p:sp>
      <p:sp>
        <p:nvSpPr>
          <p:cNvPr id="3" name="Content Placeholder 2"/>
          <p:cNvSpPr>
            <a:spLocks noGrp="1"/>
          </p:cNvSpPr>
          <p:nvPr>
            <p:ph sz="quarter" idx="13"/>
          </p:nvPr>
        </p:nvSpPr>
        <p:spPr>
          <a:xfrm>
            <a:off x="913774" y="1953438"/>
            <a:ext cx="10363826" cy="4542366"/>
          </a:xfrm>
        </p:spPr>
        <p:txBody>
          <a:bodyPr>
            <a:normAutofit fontScale="92500" lnSpcReduction="10000"/>
          </a:bodyPr>
          <a:lstStyle/>
          <a:p>
            <a:r>
              <a:rPr lang="en-US" sz="2600" dirty="0" smtClean="0"/>
              <a:t>Measures the ability of the lungs to transfer o2 to the blood</a:t>
            </a:r>
          </a:p>
          <a:p>
            <a:r>
              <a:rPr lang="en-US" sz="2600" dirty="0" smtClean="0"/>
              <a:t>Restrictive disease (helps with </a:t>
            </a:r>
            <a:r>
              <a:rPr lang="en-US" sz="2600" dirty="0" err="1" smtClean="0"/>
              <a:t>ddx</a:t>
            </a:r>
            <a:r>
              <a:rPr lang="en-US" sz="2600" dirty="0" smtClean="0"/>
              <a:t>)</a:t>
            </a:r>
          </a:p>
          <a:p>
            <a:pPr lvl="1"/>
            <a:r>
              <a:rPr lang="en-US" sz="2200" dirty="0" smtClean="0"/>
              <a:t>Reduced lung volumes with reduced </a:t>
            </a:r>
            <a:r>
              <a:rPr lang="en-US" sz="2200" dirty="0" smtClean="0"/>
              <a:t>DLCO suggests what?</a:t>
            </a:r>
          </a:p>
          <a:p>
            <a:pPr lvl="2"/>
            <a:r>
              <a:rPr lang="en-US" sz="2200" dirty="0" smtClean="0">
                <a:sym typeface="Wingdings" panose="05000000000000000000" pitchFamily="2" charset="2"/>
              </a:rPr>
              <a:t>Interstitial </a:t>
            </a:r>
            <a:r>
              <a:rPr lang="en-US" sz="2200" dirty="0" smtClean="0">
                <a:sym typeface="Wingdings" panose="05000000000000000000" pitchFamily="2" charset="2"/>
              </a:rPr>
              <a:t>lung disease</a:t>
            </a:r>
          </a:p>
          <a:p>
            <a:pPr lvl="1"/>
            <a:r>
              <a:rPr lang="en-US" sz="2200" dirty="0" smtClean="0">
                <a:sym typeface="Wingdings" panose="05000000000000000000" pitchFamily="2" charset="2"/>
              </a:rPr>
              <a:t>Reduce lung volumes with normal </a:t>
            </a:r>
            <a:r>
              <a:rPr lang="en-US" sz="2200" dirty="0" err="1" smtClean="0">
                <a:sym typeface="Wingdings" panose="05000000000000000000" pitchFamily="2" charset="2"/>
              </a:rPr>
              <a:t>dlco</a:t>
            </a:r>
            <a:r>
              <a:rPr lang="en-US" sz="2200" dirty="0" smtClean="0">
                <a:sym typeface="Wingdings" panose="05000000000000000000" pitchFamily="2" charset="2"/>
              </a:rPr>
              <a:t> suggests what?</a:t>
            </a:r>
          </a:p>
          <a:p>
            <a:pPr lvl="2"/>
            <a:r>
              <a:rPr lang="en-US" sz="2200" dirty="0" err="1" smtClean="0">
                <a:sym typeface="Wingdings" panose="05000000000000000000" pitchFamily="2" charset="2"/>
              </a:rPr>
              <a:t>extrapulmonary</a:t>
            </a:r>
            <a:r>
              <a:rPr lang="en-US" sz="2200" dirty="0" smtClean="0">
                <a:sym typeface="Wingdings" panose="05000000000000000000" pitchFamily="2" charset="2"/>
              </a:rPr>
              <a:t> cause such as</a:t>
            </a:r>
            <a:r>
              <a:rPr lang="is-IS" sz="2200" dirty="0" smtClean="0">
                <a:sym typeface="Wingdings" panose="05000000000000000000" pitchFamily="2" charset="2"/>
              </a:rPr>
              <a:t>…</a:t>
            </a:r>
            <a:endParaRPr lang="en-US" sz="2200" dirty="0" smtClean="0">
              <a:sym typeface="Wingdings" panose="05000000000000000000" pitchFamily="2" charset="2"/>
            </a:endParaRPr>
          </a:p>
          <a:p>
            <a:pPr lvl="2"/>
            <a:r>
              <a:rPr lang="en-US" sz="2200" dirty="0" smtClean="0">
                <a:sym typeface="Wingdings" panose="05000000000000000000" pitchFamily="2" charset="2"/>
              </a:rPr>
              <a:t>Obesity, pleural effusion, neuromuscular weakness, scoliosis</a:t>
            </a:r>
          </a:p>
          <a:p>
            <a:pPr lvl="2"/>
            <a:endParaRPr lang="en-US" dirty="0">
              <a:sym typeface="Wingdings" panose="05000000000000000000" pitchFamily="2" charset="2"/>
            </a:endParaRPr>
          </a:p>
          <a:p>
            <a:r>
              <a:rPr lang="en-US" sz="2600" dirty="0" smtClean="0">
                <a:sym typeface="Wingdings" panose="05000000000000000000" pitchFamily="2" charset="2"/>
              </a:rPr>
              <a:t>Pulmonary vascular </a:t>
            </a:r>
            <a:r>
              <a:rPr lang="en-US" sz="2600" dirty="0" smtClean="0">
                <a:sym typeface="Wingdings" panose="05000000000000000000" pitchFamily="2" charset="2"/>
              </a:rPr>
              <a:t>disease shows what?</a:t>
            </a:r>
          </a:p>
          <a:p>
            <a:pPr lvl="1"/>
            <a:r>
              <a:rPr lang="en-US" sz="2400" dirty="0" smtClean="0">
                <a:sym typeface="Wingdings" panose="05000000000000000000" pitchFamily="2" charset="2"/>
              </a:rPr>
              <a:t> </a:t>
            </a:r>
            <a:r>
              <a:rPr lang="en-US" sz="2200" dirty="0" smtClean="0">
                <a:sym typeface="Wingdings" panose="05000000000000000000" pitchFamily="2" charset="2"/>
              </a:rPr>
              <a:t>normal </a:t>
            </a:r>
            <a:r>
              <a:rPr lang="en-US" sz="2200" dirty="0" smtClean="0">
                <a:sym typeface="Wingdings" panose="05000000000000000000" pitchFamily="2" charset="2"/>
              </a:rPr>
              <a:t>volumes </a:t>
            </a:r>
            <a:r>
              <a:rPr lang="en-US" sz="2200" dirty="0" smtClean="0">
                <a:sym typeface="Wingdings" panose="05000000000000000000" pitchFamily="2" charset="2"/>
              </a:rPr>
              <a:t>w reduced </a:t>
            </a:r>
            <a:r>
              <a:rPr lang="en-US" sz="2200" dirty="0" err="1" smtClean="0">
                <a:sym typeface="Wingdings" panose="05000000000000000000" pitchFamily="2" charset="2"/>
              </a:rPr>
              <a:t>dlco</a:t>
            </a:r>
            <a:endParaRPr lang="en-US" sz="2200" dirty="0" smtClean="0"/>
          </a:p>
          <a:p>
            <a:pPr marL="457200" lvl="1" indent="0">
              <a:buNone/>
            </a:pPr>
            <a:endParaRPr lang="en-US" dirty="0"/>
          </a:p>
        </p:txBody>
      </p:sp>
    </p:spTree>
    <p:extLst>
      <p:ext uri="{BB962C8B-B14F-4D97-AF65-F5344CB8AC3E}">
        <p14:creationId xmlns:p14="http://schemas.microsoft.com/office/powerpoint/2010/main" val="12353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14756"/>
            <a:ext cx="10364451" cy="1596177"/>
          </a:xfrm>
        </p:spPr>
        <p:txBody>
          <a:bodyPr>
            <a:normAutofit/>
          </a:bodyPr>
          <a:lstStyle/>
          <a:p>
            <a:r>
              <a:rPr lang="en-US" sz="4400" smtClean="0"/>
              <a:t>DLCO summarized</a:t>
            </a:r>
            <a:endParaRPr lang="en-US" sz="4400"/>
          </a:p>
        </p:txBody>
      </p:sp>
      <p:sp>
        <p:nvSpPr>
          <p:cNvPr id="3" name="Content Placeholder 2"/>
          <p:cNvSpPr>
            <a:spLocks noGrp="1"/>
          </p:cNvSpPr>
          <p:nvPr>
            <p:ph sz="quarter" idx="13"/>
          </p:nvPr>
        </p:nvSpPr>
        <p:spPr>
          <a:xfrm>
            <a:off x="913774" y="1951456"/>
            <a:ext cx="10363826" cy="3891204"/>
          </a:xfrm>
        </p:spPr>
        <p:txBody>
          <a:bodyPr>
            <a:noAutofit/>
          </a:bodyPr>
          <a:lstStyle/>
          <a:p>
            <a:r>
              <a:rPr lang="en-US" sz="2400" err="1" smtClean="0"/>
              <a:t>Dlco</a:t>
            </a:r>
            <a:r>
              <a:rPr lang="en-US" sz="2400" dirty="0" smtClean="0"/>
              <a:t> normal, restrictive pattern: </a:t>
            </a:r>
            <a:r>
              <a:rPr lang="en-US" sz="2400" dirty="0" err="1" smtClean="0"/>
              <a:t>extrapulmonary</a:t>
            </a:r>
            <a:r>
              <a:rPr lang="en-US" sz="2400" dirty="0" smtClean="0"/>
              <a:t> restriction</a:t>
            </a:r>
          </a:p>
          <a:p>
            <a:r>
              <a:rPr lang="en-US" sz="2400" dirty="0" smtClean="0"/>
              <a:t>DLCO reduced, restrictive pattern: ILD</a:t>
            </a:r>
          </a:p>
          <a:p>
            <a:r>
              <a:rPr lang="en-US" sz="2400" dirty="0" smtClean="0"/>
              <a:t>DLCO normal, obstructive pattern: asthma</a:t>
            </a:r>
          </a:p>
          <a:p>
            <a:r>
              <a:rPr lang="en-US" sz="2400" dirty="0" err="1" smtClean="0"/>
              <a:t>Dlco</a:t>
            </a:r>
            <a:r>
              <a:rPr lang="en-US" sz="2400" dirty="0" smtClean="0"/>
              <a:t> reduced, obstructive pattern: COPD</a:t>
            </a:r>
          </a:p>
          <a:p>
            <a:endParaRPr lang="en-US" sz="2400" dirty="0"/>
          </a:p>
          <a:p>
            <a:r>
              <a:rPr lang="en-US" sz="2400" dirty="0" smtClean="0"/>
              <a:t>DLCO reduced, no restriction or obstruction: </a:t>
            </a:r>
            <a:r>
              <a:rPr lang="en-US" sz="2400" dirty="0" err="1" smtClean="0"/>
              <a:t>pulm</a:t>
            </a:r>
            <a:r>
              <a:rPr lang="en-US" sz="2400" dirty="0" smtClean="0"/>
              <a:t> vascular disease  </a:t>
            </a:r>
            <a:endParaRPr lang="en-US" sz="2400" dirty="0"/>
          </a:p>
        </p:txBody>
      </p:sp>
    </p:spTree>
    <p:extLst>
      <p:ext uri="{BB962C8B-B14F-4D97-AF65-F5344CB8AC3E}">
        <p14:creationId xmlns:p14="http://schemas.microsoft.com/office/powerpoint/2010/main" val="3237838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561</TotalTime>
  <Words>859</Words>
  <Application>Microsoft Macintosh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Tw Cen MT</vt:lpstr>
      <vt:lpstr>Wingdings</vt:lpstr>
      <vt:lpstr>Arial</vt:lpstr>
      <vt:lpstr>Droplet</vt:lpstr>
      <vt:lpstr>restrictive Lung Disease </vt:lpstr>
      <vt:lpstr>Restrictive pathology</vt:lpstr>
      <vt:lpstr>Restrictive loops</vt:lpstr>
      <vt:lpstr>All the loops</vt:lpstr>
      <vt:lpstr>What is the classic spirometric finding in restrictive lung disease?</vt:lpstr>
      <vt:lpstr>What is the classic spirometric finding in restrictive lung disease?</vt:lpstr>
      <vt:lpstr>Spirometry</vt:lpstr>
      <vt:lpstr>DLCO (Diffusion capacity for carbon monoxide)</vt:lpstr>
      <vt:lpstr>DLCO summarized</vt:lpstr>
      <vt:lpstr>Neurologic</vt:lpstr>
      <vt:lpstr>Neurologic causes</vt:lpstr>
      <vt:lpstr>What would differentiate neurologic restriction from parenchymal with positive pressure ventilation in the OR?</vt:lpstr>
      <vt:lpstr>What would differentiate neurologic restriction from parenchymal with positive pressure ventilation in the OR?</vt:lpstr>
      <vt:lpstr>Musculoskeletal causes</vt:lpstr>
      <vt:lpstr>Pleural and mediastinal</vt:lpstr>
      <vt:lpstr>Parenchymal</vt:lpstr>
      <vt:lpstr>Infant RDS</vt:lpstr>
      <vt:lpstr>Infant rds</vt:lpstr>
      <vt:lpstr>ARDS</vt:lpstr>
      <vt:lpstr>Pulmonary Fibrosis</vt:lpstr>
      <vt:lpstr>Pulmonary fibrosis</vt:lpstr>
      <vt:lpstr>What is the most common cause of death other than disease progression in pulmonary fibrosis?</vt:lpstr>
      <vt:lpstr>What is the most common cause of death other than disease progression in pulmonary fibrosis?</vt:lpstr>
      <vt:lpstr>Pulmonary fibrosis</vt:lpstr>
      <vt:lpstr>Other causes of restrictive pathology</vt:lpstr>
    </vt:vector>
  </TitlesOfParts>
  <Company>Johns Hopkins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and restrictive Lung Disease</dc:title>
  <dc:creator>Public User</dc:creator>
  <cp:lastModifiedBy>Jed Wolpaw</cp:lastModifiedBy>
  <cp:revision>47</cp:revision>
  <dcterms:created xsi:type="dcterms:W3CDTF">2016-06-12T13:02:04Z</dcterms:created>
  <dcterms:modified xsi:type="dcterms:W3CDTF">2016-06-14T15:14:45Z</dcterms:modified>
</cp:coreProperties>
</file>