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1" autoAdjust="0"/>
    <p:restoredTop sz="94660"/>
  </p:normalViewPr>
  <p:slideViewPr>
    <p:cSldViewPr snapToGrid="0">
      <p:cViewPr>
        <p:scale>
          <a:sx n="95" d="100"/>
          <a:sy n="95" d="100"/>
        </p:scale>
        <p:origin x="336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096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5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636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18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1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1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0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4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8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9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D90A-EC02-4419-80C6-580EDAF3B969}" type="datetimeFigureOut">
              <a:rPr lang="en-US" smtClean="0"/>
              <a:t>6/24/16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E512F1-505E-4C3C-9A1E-5B5FF80AB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1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965" y="2514600"/>
            <a:ext cx="9971647" cy="2262781"/>
          </a:xfrm>
        </p:spPr>
        <p:txBody>
          <a:bodyPr>
            <a:normAutofit/>
          </a:bodyPr>
          <a:lstStyle/>
          <a:p>
            <a:r>
              <a:rPr lang="en-US" dirty="0" smtClean="0"/>
              <a:t>Management of Respiratory </a:t>
            </a:r>
            <a:r>
              <a:rPr lang="en-US" dirty="0" smtClean="0"/>
              <a:t>Diseases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Jed Wolpaw MD, </a:t>
            </a:r>
            <a:r>
              <a:rPr lang="en-US" dirty="0" err="1" smtClean="0"/>
              <a:t>M.Ed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3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PFTs algorithm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536742"/>
            <a:ext cx="7014329" cy="46004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49064" y="6221931"/>
            <a:ext cx="4233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err="1"/>
              <a:t>Brunelli</a:t>
            </a:r>
            <a:r>
              <a:rPr lang="en-US" sz="800" i="1" dirty="0"/>
              <a:t> A, Kim AW, Berger KI, </a:t>
            </a:r>
            <a:r>
              <a:rPr lang="en-US" sz="800" i="1" dirty="0" err="1"/>
              <a:t>Addrizzo</a:t>
            </a:r>
            <a:r>
              <a:rPr lang="en-US" sz="800" i="1" dirty="0"/>
              <a:t>-Harris DJ. Physiologic evaluation of the patient with </a:t>
            </a:r>
            <a:endParaRPr lang="en-US" sz="800" i="1" dirty="0" smtClean="0"/>
          </a:p>
          <a:p>
            <a:r>
              <a:rPr lang="en-US" sz="800" i="1" dirty="0" smtClean="0"/>
              <a:t>lung </a:t>
            </a:r>
            <a:r>
              <a:rPr lang="en-US" sz="800" i="1" dirty="0"/>
              <a:t>cancer being considered for </a:t>
            </a:r>
            <a:r>
              <a:rPr lang="en-US" sz="800" i="1" dirty="0" err="1"/>
              <a:t>resectional</a:t>
            </a:r>
            <a:r>
              <a:rPr lang="en-US" sz="800" i="1" dirty="0"/>
              <a:t> surgery: Diagnosis and management of lung cancer, </a:t>
            </a:r>
            <a:endParaRPr lang="en-US" sz="800" i="1" dirty="0" smtClean="0"/>
          </a:p>
          <a:p>
            <a:r>
              <a:rPr lang="en-US" sz="800" i="1" dirty="0" smtClean="0"/>
              <a:t>3rd </a:t>
            </a:r>
            <a:r>
              <a:rPr lang="en-US" sz="800" i="1" dirty="0" err="1"/>
              <a:t>ed</a:t>
            </a:r>
            <a:r>
              <a:rPr lang="en-US" sz="800" i="1" dirty="0"/>
              <a:t>: American College of Chest Physicians evidence-based clinical practice guidelines. </a:t>
            </a:r>
            <a:endParaRPr lang="en-US" sz="800" i="1" dirty="0" smtClean="0"/>
          </a:p>
          <a:p>
            <a:r>
              <a:rPr lang="en-US" sz="800" i="1" dirty="0" smtClean="0"/>
              <a:t>Chest </a:t>
            </a:r>
            <a:r>
              <a:rPr lang="en-US" sz="800" i="1" dirty="0"/>
              <a:t>2013;143:e166S. Illustration used with the permission of Elsevier Inc. All rights reserved.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3375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volume reduction surgery (LVRS)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08" y="1833863"/>
            <a:ext cx="10515600" cy="4351338"/>
          </a:xfrm>
        </p:spPr>
        <p:txBody>
          <a:bodyPr/>
          <a:lstStyle/>
          <a:p>
            <a:r>
              <a:rPr lang="en-US" dirty="0" smtClean="0"/>
              <a:t>May be an option in poor candidates with severe emphysema </a:t>
            </a:r>
          </a:p>
          <a:p>
            <a:r>
              <a:rPr lang="en-US" dirty="0" smtClean="0"/>
              <a:t>Can improve post-op lung function by getting rid of severely diseased lung and improving function of remaining “good” lung and diaphragmatic function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7490" y="3299511"/>
            <a:ext cx="5686425" cy="3257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563" y="4720281"/>
            <a:ext cx="4518166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A: Before and B: 6 months after LVRS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Note improved diaphragmatic shape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92803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MT"/>
              </a:rPr>
              <a:t>Management of the Patient with Respiratory </a:t>
            </a:r>
            <a:r>
              <a:rPr lang="en-US" dirty="0" smtClean="0">
                <a:latin typeface="ArialMT"/>
              </a:rPr>
              <a:t>Disease</a:t>
            </a:r>
          </a:p>
          <a:p>
            <a:pPr lvl="1"/>
            <a:r>
              <a:rPr lang="en-US" dirty="0" smtClean="0">
                <a:latin typeface="ArialMT"/>
              </a:rPr>
              <a:t>Initial Evaluation</a:t>
            </a:r>
          </a:p>
          <a:p>
            <a:pPr lvl="1"/>
            <a:r>
              <a:rPr lang="en-US" dirty="0" err="1" smtClean="0">
                <a:latin typeface="ArialMT"/>
              </a:rPr>
              <a:t>Preop</a:t>
            </a:r>
            <a:r>
              <a:rPr lang="en-US" dirty="0" smtClean="0">
                <a:latin typeface="ArialMT"/>
              </a:rPr>
              <a:t> preparation</a:t>
            </a:r>
          </a:p>
          <a:p>
            <a:pPr lvl="1"/>
            <a:r>
              <a:rPr lang="en-US" dirty="0" smtClean="0">
                <a:latin typeface="ArialMT"/>
              </a:rPr>
              <a:t>Intraoperative </a:t>
            </a:r>
            <a:r>
              <a:rPr lang="en-US" dirty="0" smtClean="0">
                <a:latin typeface="ArialMT"/>
              </a:rPr>
              <a:t>management (to be done in part 2)</a:t>
            </a:r>
            <a:endParaRPr lang="en-US" dirty="0" smtClean="0">
              <a:latin typeface="ArialMT"/>
            </a:endParaRPr>
          </a:p>
          <a:p>
            <a:pPr lvl="1"/>
            <a:r>
              <a:rPr lang="en-US" dirty="0" smtClean="0">
                <a:latin typeface="ArialMT"/>
              </a:rPr>
              <a:t>Post-op </a:t>
            </a:r>
            <a:r>
              <a:rPr lang="en-US" dirty="0">
                <a:latin typeface="ArialMT"/>
              </a:rPr>
              <a:t>management (to be done in part 2</a:t>
            </a:r>
            <a:r>
              <a:rPr lang="en-US" dirty="0" smtClean="0">
                <a:latin typeface="ArialMT"/>
              </a:rPr>
              <a:t>)</a:t>
            </a:r>
            <a:endParaRPr lang="en-US" dirty="0" smtClean="0">
              <a:latin typeface="ArialMT"/>
            </a:endParaRPr>
          </a:p>
          <a:p>
            <a:pPr lvl="1"/>
            <a:r>
              <a:rPr lang="en-US" dirty="0" smtClean="0">
                <a:latin typeface="ArialMT"/>
              </a:rPr>
              <a:t>Special issues with thoracic surgery (OLV</a:t>
            </a:r>
            <a:r>
              <a:rPr lang="en-US" dirty="0">
                <a:latin typeface="ArialMT"/>
              </a:rPr>
              <a:t>) (to be done in part 2</a:t>
            </a:r>
            <a:r>
              <a:rPr lang="en-US" dirty="0" smtClean="0">
                <a:latin typeface="ArialMT"/>
              </a:rPr>
              <a:t>)</a:t>
            </a:r>
            <a:endParaRPr lang="en-US" dirty="0" smtClean="0">
              <a:latin typeface="ArialMT"/>
            </a:endParaRPr>
          </a:p>
          <a:p>
            <a:pPr lvl="1"/>
            <a:r>
              <a:rPr lang="en-US" dirty="0" smtClean="0">
                <a:latin typeface="ArialMT"/>
              </a:rPr>
              <a:t>Special issues with </a:t>
            </a:r>
            <a:r>
              <a:rPr lang="en-US" dirty="0">
                <a:latin typeface="ArialMT"/>
              </a:rPr>
              <a:t>pneumonectomy (to be done in part 2</a:t>
            </a:r>
            <a:r>
              <a:rPr lang="en-US" dirty="0" smtClean="0">
                <a:latin typeface="ArialMT"/>
              </a:rPr>
              <a:t>)</a:t>
            </a:r>
            <a:endParaRPr lang="en-US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75808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H&amp;P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on what is baseline and are they at it</a:t>
            </a:r>
          </a:p>
          <a:p>
            <a:r>
              <a:rPr lang="en-US" dirty="0" smtClean="0"/>
              <a:t>Look for evidence of active infection/exacerbation</a:t>
            </a:r>
          </a:p>
          <a:p>
            <a:pPr lvl="1"/>
            <a:r>
              <a:rPr lang="en-US" dirty="0" smtClean="0"/>
              <a:t>Fever, increased sputum from baseline, tachypnea, wheezing, crackles</a:t>
            </a:r>
          </a:p>
          <a:p>
            <a:r>
              <a:rPr lang="en-US" dirty="0" smtClean="0"/>
              <a:t>Postpone elective surgery in setting of exacerbation or infection</a:t>
            </a:r>
          </a:p>
          <a:p>
            <a:r>
              <a:rPr lang="en-US" dirty="0" smtClean="0"/>
              <a:t>What tests to get:</a:t>
            </a:r>
          </a:p>
          <a:p>
            <a:pPr lvl="1"/>
            <a:r>
              <a:rPr lang="en-US" dirty="0" smtClean="0"/>
              <a:t>Baseline room air sat</a:t>
            </a:r>
          </a:p>
          <a:p>
            <a:pPr lvl="1"/>
            <a:r>
              <a:rPr lang="en-US" dirty="0" smtClean="0"/>
              <a:t>PFTs: will discuss later but not routinely unless thoracic surgery</a:t>
            </a:r>
          </a:p>
          <a:p>
            <a:pPr lvl="1"/>
            <a:r>
              <a:rPr lang="en-US" dirty="0" smtClean="0"/>
              <a:t>ABG: In severe disease may help to get baseline</a:t>
            </a:r>
          </a:p>
          <a:p>
            <a:pPr lvl="1"/>
            <a:r>
              <a:rPr lang="en-US" dirty="0" smtClean="0"/>
              <a:t>Basic labs: high dose b-agonists and/or steroids can affect electrolytes and glucose and WBC</a:t>
            </a:r>
          </a:p>
          <a:p>
            <a:pPr lvl="1"/>
            <a:r>
              <a:rPr lang="en-US" dirty="0" smtClean="0"/>
              <a:t>CXR: Unlikely to change management outside of thoracic surgery in absence of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Preop</a:t>
            </a:r>
            <a:r>
              <a:rPr lang="en-US" dirty="0" smtClean="0"/>
              <a:t>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Smoking cessation: to be discussed in a minute</a:t>
            </a:r>
          </a:p>
          <a:p>
            <a:r>
              <a:rPr lang="en-US" dirty="0" smtClean="0"/>
              <a:t>Assessment of cardiac risk: lots of overlap, on oral boards see COPD as indicator of long smoking history and risk for CAD-to be discussed more in a minute</a:t>
            </a:r>
          </a:p>
          <a:p>
            <a:r>
              <a:rPr lang="en-US" dirty="0" smtClean="0"/>
              <a:t>Continue inhalers including immediately </a:t>
            </a:r>
            <a:r>
              <a:rPr lang="en-US" dirty="0" err="1" smtClean="0"/>
              <a:t>preop</a:t>
            </a:r>
            <a:endParaRPr lang="en-US" dirty="0" smtClean="0"/>
          </a:p>
          <a:p>
            <a:r>
              <a:rPr lang="en-US" dirty="0" smtClean="0"/>
              <a:t>Consider stress dose steroids</a:t>
            </a:r>
          </a:p>
          <a:p>
            <a:r>
              <a:rPr lang="en-US" dirty="0" err="1" smtClean="0"/>
              <a:t>Preop</a:t>
            </a:r>
            <a:r>
              <a:rPr lang="en-US" dirty="0" smtClean="0"/>
              <a:t> sedation: too much anxiety can lead to breath stacking, but be very careful of </a:t>
            </a:r>
            <a:r>
              <a:rPr lang="en-US" dirty="0" err="1" smtClean="0"/>
              <a:t>oversedation</a:t>
            </a:r>
            <a:r>
              <a:rPr lang="en-US" dirty="0" err="1" smtClean="0">
                <a:sym typeface="Wingdings" panose="05000000000000000000" pitchFamily="2" charset="2"/>
              </a:rPr>
              <a:t>hypercarbiaacidosis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Remember, oral boards usually better to be conservative, if you’re going to give it stress that you will have continuous monitoring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Theophylline should be d/</a:t>
            </a:r>
            <a:r>
              <a:rPr lang="en-US" dirty="0" err="1" smtClean="0">
                <a:sym typeface="Wingdings" panose="05000000000000000000" pitchFamily="2" charset="2"/>
              </a:rPr>
              <a:t>c’d</a:t>
            </a:r>
            <a:r>
              <a:rPr lang="en-US" dirty="0" smtClean="0">
                <a:sym typeface="Wingdings" panose="05000000000000000000" pitchFamily="2" charset="2"/>
              </a:rPr>
              <a:t> day before </a:t>
            </a:r>
            <a:r>
              <a:rPr lang="en-US" dirty="0" err="1" smtClean="0">
                <a:sym typeface="Wingdings" panose="05000000000000000000" pitchFamily="2" charset="2"/>
              </a:rPr>
              <a:t>surgeryarrhythmias</a:t>
            </a:r>
            <a:r>
              <a:rPr lang="en-US" dirty="0" smtClean="0">
                <a:sym typeface="Wingdings" panose="05000000000000000000" pitchFamily="2" charset="2"/>
              </a:rPr>
              <a:t> and neurotoxicity and small therapeutic window, </a:t>
            </a:r>
            <a:r>
              <a:rPr lang="en-US" dirty="0" err="1" smtClean="0">
                <a:sym typeface="Wingdings" panose="05000000000000000000" pitchFamily="2" charset="2"/>
              </a:rPr>
              <a:t>periop</a:t>
            </a:r>
            <a:r>
              <a:rPr lang="en-US" dirty="0" smtClean="0">
                <a:sym typeface="Wingdings" panose="05000000000000000000" pitchFamily="2" charset="2"/>
              </a:rPr>
              <a:t> meds can increase levels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3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Smoking cessation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of stopping	</a:t>
            </a:r>
          </a:p>
          <a:p>
            <a:pPr lvl="1"/>
            <a:r>
              <a:rPr lang="en-US" dirty="0" smtClean="0"/>
              <a:t>First 24-48h: reduced carboxyhemoglobin, improved oxygenation to tissues, beginning of increase in ciliary function, increased sputum production</a:t>
            </a:r>
            <a:r>
              <a:rPr lang="en-US" dirty="0"/>
              <a:t> </a:t>
            </a:r>
            <a:r>
              <a:rPr lang="en-US" dirty="0" smtClean="0"/>
              <a:t>and increased reactivity of airways</a:t>
            </a:r>
          </a:p>
          <a:p>
            <a:pPr lvl="1"/>
            <a:r>
              <a:rPr lang="en-US" dirty="0" smtClean="0"/>
              <a:t>1-4 weeks: more recovery of ciliary function, reduction in sputum volume, decreased reactivity of airways</a:t>
            </a:r>
          </a:p>
          <a:p>
            <a:pPr lvl="1"/>
            <a:r>
              <a:rPr lang="en-US" dirty="0" smtClean="0"/>
              <a:t>4-12 weeks: reduced inflammation, clear morbidity and mortality benefit, improved wound healing, full recovery of ciliary function</a:t>
            </a:r>
          </a:p>
          <a:p>
            <a:r>
              <a:rPr lang="en-US" dirty="0" smtClean="0"/>
              <a:t>Recommendation: Quit as far in advance as possible but quitting anytime is better than not quitting at all</a:t>
            </a:r>
          </a:p>
        </p:txBody>
      </p:sp>
    </p:spTree>
    <p:extLst>
      <p:ext uri="{BB962C8B-B14F-4D97-AF65-F5344CB8AC3E}">
        <p14:creationId xmlns:p14="http://schemas.microsoft.com/office/powerpoint/2010/main" val="209058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disease is risk factor for</a:t>
            </a:r>
          </a:p>
          <a:p>
            <a:pPr lvl="1"/>
            <a:r>
              <a:rPr lang="en-US" dirty="0" smtClean="0"/>
              <a:t>Arrhythmias (MAT), </a:t>
            </a:r>
            <a:r>
              <a:rPr lang="en-US" dirty="0" err="1" smtClean="0"/>
              <a:t>pulm</a:t>
            </a:r>
            <a:r>
              <a:rPr lang="en-US" dirty="0" smtClean="0"/>
              <a:t> </a:t>
            </a:r>
            <a:r>
              <a:rPr lang="en-US" dirty="0" err="1" smtClean="0"/>
              <a:t>htn</a:t>
            </a:r>
            <a:r>
              <a:rPr lang="en-US" dirty="0" smtClean="0"/>
              <a:t>, coronary artery disease, CHF</a:t>
            </a:r>
          </a:p>
          <a:p>
            <a:r>
              <a:rPr lang="en-US" dirty="0" smtClean="0"/>
              <a:t>Any patient having non-cardiac surgery should be assessed for risk of MACE (major adverse cardiac effect), see algorithm on next slide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091" y="3805881"/>
            <a:ext cx="54959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45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017" y="173567"/>
            <a:ext cx="5319712" cy="6552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52201" y="6159746"/>
            <a:ext cx="3948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/>
              <a:t>Fleisher LA, Fleischmann KE, </a:t>
            </a:r>
            <a:r>
              <a:rPr lang="en-US" sz="800" i="1" dirty="0" err="1"/>
              <a:t>Auerbach</a:t>
            </a:r>
            <a:r>
              <a:rPr lang="en-US" sz="800" i="1" dirty="0"/>
              <a:t> AD. 2014 ACC/AHA Guideline on Perioperative </a:t>
            </a:r>
            <a:endParaRPr lang="en-US" sz="800" i="1" dirty="0" smtClean="0"/>
          </a:p>
          <a:p>
            <a:r>
              <a:rPr lang="en-US" sz="800" i="1" dirty="0" smtClean="0"/>
              <a:t>Cardiovascular </a:t>
            </a:r>
            <a:r>
              <a:rPr lang="en-US" sz="800" i="1" dirty="0"/>
              <a:t>Evaluation and Management of Patients Undergoing </a:t>
            </a:r>
            <a:r>
              <a:rPr lang="en-US" sz="800" i="1" dirty="0" err="1"/>
              <a:t>Noncardiac</a:t>
            </a:r>
            <a:r>
              <a:rPr lang="en-US" sz="800" i="1" dirty="0"/>
              <a:t> Surgery: </a:t>
            </a:r>
            <a:endParaRPr lang="en-US" sz="800" i="1" dirty="0" smtClean="0"/>
          </a:p>
          <a:p>
            <a:r>
              <a:rPr lang="en-US" sz="800" i="1" dirty="0" smtClean="0"/>
              <a:t>A </a:t>
            </a:r>
            <a:r>
              <a:rPr lang="en-US" sz="800" i="1" dirty="0"/>
              <a:t>Report of the American College of Cardiology/American Heart Association Task Force on </a:t>
            </a:r>
            <a:endParaRPr lang="en-US" sz="800" i="1" dirty="0" smtClean="0"/>
          </a:p>
          <a:p>
            <a:r>
              <a:rPr lang="en-US" sz="800" i="1" dirty="0" smtClean="0"/>
              <a:t>Practice </a:t>
            </a:r>
            <a:r>
              <a:rPr lang="en-US" sz="800" i="1" dirty="0"/>
              <a:t>Guidelines. J Am </a:t>
            </a:r>
            <a:r>
              <a:rPr lang="en-US" sz="800" i="1" dirty="0" err="1"/>
              <a:t>Coll</a:t>
            </a:r>
            <a:r>
              <a:rPr lang="en-US" sz="800" i="1" dirty="0"/>
              <a:t> </a:t>
            </a:r>
            <a:r>
              <a:rPr lang="en-US" sz="800" i="1" dirty="0" err="1"/>
              <a:t>Cardiol</a:t>
            </a:r>
            <a:r>
              <a:rPr lang="en-US" sz="800" i="1" dirty="0"/>
              <a:t> 2014.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75956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PFTs for Lung resection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FEV1 and DLCO are most important</a:t>
            </a:r>
          </a:p>
          <a:p>
            <a:r>
              <a:rPr lang="en-US" dirty="0" err="1" smtClean="0"/>
              <a:t>Preop</a:t>
            </a:r>
            <a:r>
              <a:rPr lang="en-US" dirty="0" smtClean="0"/>
              <a:t> FEV1 and DLCO&gt;80% predicted are considered low risk even for pneumonectomy</a:t>
            </a:r>
          </a:p>
          <a:p>
            <a:r>
              <a:rPr lang="en-US" dirty="0" smtClean="0"/>
              <a:t>For others, calculate predicted post-op</a:t>
            </a:r>
          </a:p>
          <a:p>
            <a:pPr lvl="1"/>
            <a:r>
              <a:rPr lang="en-US" dirty="0" smtClean="0"/>
              <a:t>For lobectomies PPO FEV1 (or DLCO) = </a:t>
            </a:r>
            <a:r>
              <a:rPr lang="en-US" dirty="0" err="1" smtClean="0"/>
              <a:t>preop</a:t>
            </a:r>
            <a:r>
              <a:rPr lang="en-US" dirty="0" smtClean="0"/>
              <a:t> FEV1 x (1 – segments to be removed / total </a:t>
            </a:r>
            <a:r>
              <a:rPr lang="en-US" dirty="0" err="1" smtClean="0"/>
              <a:t>preop</a:t>
            </a:r>
            <a:r>
              <a:rPr lang="en-US" dirty="0" smtClean="0"/>
              <a:t> functional segments)</a:t>
            </a:r>
          </a:p>
          <a:p>
            <a:pPr lvl="2"/>
            <a:r>
              <a:rPr lang="en-US" dirty="0" smtClean="0"/>
              <a:t>Normal = 10 segments in R lung and 8-10 in L </a:t>
            </a:r>
          </a:p>
          <a:p>
            <a:pPr lvl="3"/>
            <a:r>
              <a:rPr lang="en-US" dirty="0" smtClean="0"/>
              <a:t>Remember, some of diseased lung may not be functioning so post-op </a:t>
            </a:r>
            <a:r>
              <a:rPr lang="en-US" dirty="0" err="1" smtClean="0"/>
              <a:t>fxn</a:t>
            </a:r>
            <a:r>
              <a:rPr lang="en-US" dirty="0" smtClean="0"/>
              <a:t> may be better than predicted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pneumonectomies</a:t>
            </a:r>
            <a:r>
              <a:rPr lang="en-US" dirty="0" smtClean="0"/>
              <a:t> can do the same or use perfusion scanning </a:t>
            </a:r>
          </a:p>
          <a:p>
            <a:pPr lvl="2"/>
            <a:r>
              <a:rPr lang="en-US" dirty="0" err="1" smtClean="0"/>
              <a:t>Ppo</a:t>
            </a:r>
            <a:r>
              <a:rPr lang="en-US" dirty="0" smtClean="0"/>
              <a:t> FEV1= </a:t>
            </a:r>
            <a:r>
              <a:rPr lang="en-US" dirty="0" err="1" smtClean="0"/>
              <a:t>Preop</a:t>
            </a:r>
            <a:r>
              <a:rPr lang="en-US" dirty="0" smtClean="0"/>
              <a:t> FEV1 x (1 – % of perfusion in lung to be resected)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3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PFTs for lung resection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algorithm for next steps but basically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ppo</a:t>
            </a:r>
            <a:r>
              <a:rPr lang="en-US" dirty="0" smtClean="0"/>
              <a:t> FEV1 and DLCO are &gt;60% predicted, good to go</a:t>
            </a:r>
          </a:p>
          <a:p>
            <a:pPr lvl="1"/>
            <a:r>
              <a:rPr lang="en-US" dirty="0" smtClean="0"/>
              <a:t>If at least one is &lt;60% but both &gt;30% do stair test or shuttle test</a:t>
            </a:r>
          </a:p>
          <a:p>
            <a:pPr lvl="1"/>
            <a:r>
              <a:rPr lang="en-US" dirty="0" smtClean="0"/>
              <a:t>If at least one &lt;30% get formal exercise stress test w measurement of O2 consumption</a:t>
            </a:r>
          </a:p>
          <a:p>
            <a:pPr lvl="1"/>
            <a:r>
              <a:rPr lang="en-US" dirty="0" smtClean="0"/>
              <a:t>Stairs&gt;22m or shuttle walk &gt;400 correlate w VO2 max&gt;15ml/kg/min</a:t>
            </a:r>
          </a:p>
          <a:p>
            <a:r>
              <a:rPr lang="en-US" dirty="0" smtClean="0"/>
              <a:t>V02 Max – most important predictor (others are surrogates)</a:t>
            </a:r>
          </a:p>
          <a:p>
            <a:pPr lvl="1"/>
            <a:r>
              <a:rPr lang="en-US" dirty="0" smtClean="0"/>
              <a:t>If &lt;10ml/kg/min extremely high risk of M&amp;M, avoid surgery</a:t>
            </a:r>
          </a:p>
          <a:p>
            <a:pPr lvl="1"/>
            <a:r>
              <a:rPr lang="en-US" dirty="0" smtClean="0"/>
              <a:t>If &gt;20ml/kg/min can likely tolerate any resection including pneumonectomy</a:t>
            </a:r>
          </a:p>
          <a:p>
            <a:pPr lvl="1"/>
            <a:r>
              <a:rPr lang="en-US" dirty="0" smtClean="0"/>
              <a:t>If 10-20, in between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893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1869</TotalTime>
  <Words>720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ArialMT</vt:lpstr>
      <vt:lpstr>Century Gothic</vt:lpstr>
      <vt:lpstr>Wingdings</vt:lpstr>
      <vt:lpstr>Wingdings 3</vt:lpstr>
      <vt:lpstr>Arial</vt:lpstr>
      <vt:lpstr>Wisp</vt:lpstr>
      <vt:lpstr>Management of Respiratory Diseases Part 1</vt:lpstr>
      <vt:lpstr>Outline</vt:lpstr>
      <vt:lpstr>Evaluation: H&amp;P</vt:lpstr>
      <vt:lpstr>Preop optimization</vt:lpstr>
      <vt:lpstr>Smoking cessation</vt:lpstr>
      <vt:lpstr>Cardiac Risk</vt:lpstr>
      <vt:lpstr>PowerPoint Presentation</vt:lpstr>
      <vt:lpstr>PFTs for Lung resection surgery</vt:lpstr>
      <vt:lpstr>PFTs for lung resection surgery</vt:lpstr>
      <vt:lpstr>PFTs algorithm</vt:lpstr>
      <vt:lpstr>Lung volume reduction surgery (LVRS)</vt:lpstr>
    </vt:vector>
  </TitlesOfParts>
  <Company>Johns Hopkins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Respiratory Diseases</dc:title>
  <dc:creator>Jed Wolpaw</dc:creator>
  <cp:lastModifiedBy>Jed Wolpaw</cp:lastModifiedBy>
  <cp:revision>36</cp:revision>
  <dcterms:created xsi:type="dcterms:W3CDTF">2016-06-18T13:58:18Z</dcterms:created>
  <dcterms:modified xsi:type="dcterms:W3CDTF">2016-06-24T19:09:26Z</dcterms:modified>
</cp:coreProperties>
</file>