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2" r:id="rId28"/>
    <p:sldId id="291" r:id="rId29"/>
    <p:sldId id="293" r:id="rId30"/>
    <p:sldId id="294" r:id="rId31"/>
    <p:sldId id="295" r:id="rId32"/>
    <p:sldId id="296" r:id="rId33"/>
    <p:sldId id="298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87" autoAdjust="0"/>
    <p:restoredTop sz="94660"/>
  </p:normalViewPr>
  <p:slideViewPr>
    <p:cSldViewPr snapToGrid="0">
      <p:cViewPr>
        <p:scale>
          <a:sx n="90" d="100"/>
          <a:sy n="90" d="100"/>
        </p:scale>
        <p:origin x="488" y="1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6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7096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58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7636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18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11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9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1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9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0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4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8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9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1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4817" y="2514600"/>
            <a:ext cx="9569795" cy="2262781"/>
          </a:xfrm>
        </p:spPr>
        <p:txBody>
          <a:bodyPr>
            <a:normAutofit/>
          </a:bodyPr>
          <a:lstStyle/>
          <a:p>
            <a:r>
              <a:rPr lang="en-US" dirty="0" smtClean="0"/>
              <a:t>Management of Respiratory </a:t>
            </a:r>
            <a:r>
              <a:rPr lang="en-US" dirty="0" smtClean="0"/>
              <a:t>Diseases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Jed Wolpaw MD, </a:t>
            </a:r>
            <a:r>
              <a:rPr lang="en-US" dirty="0" err="1" smtClean="0"/>
              <a:t>M.Ed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030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Bronchspasm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Pre-existing hyper reactive airways</a:t>
            </a:r>
          </a:p>
          <a:p>
            <a:r>
              <a:rPr lang="en-US" dirty="0" smtClean="0"/>
              <a:t>Risk for severe bronchospasm with intubation</a:t>
            </a:r>
          </a:p>
          <a:p>
            <a:r>
              <a:rPr lang="en-US" dirty="0" smtClean="0"/>
              <a:t>Use lidocaine IV, consider spraying cords w lido, fentanyl (need much larger dose than we usually use to reliably block reflexes, 5mcg/kg or more), consider ketamine</a:t>
            </a:r>
          </a:p>
          <a:p>
            <a:r>
              <a:rPr lang="en-US" dirty="0" smtClean="0"/>
              <a:t>Deep is better than light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792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Hypoxic pulmonary vasoconstriction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with emphysema already have impaired HPV</a:t>
            </a:r>
          </a:p>
          <a:p>
            <a:r>
              <a:rPr lang="en-US" dirty="0" smtClean="0"/>
              <a:t>Anesthesia makes it worse</a:t>
            </a:r>
          </a:p>
          <a:p>
            <a:r>
              <a:rPr lang="en-US" dirty="0" smtClean="0"/>
              <a:t>Can lead to hypoxia, increasing dead space and gap between ETCO2 and PCO2, check ABG periodically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72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of PTX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may have bullae, can burst with positive pressure</a:t>
            </a:r>
          </a:p>
          <a:p>
            <a:r>
              <a:rPr lang="en-US" dirty="0" smtClean="0"/>
              <a:t>Keep in mind for sudden hypotension, tachycardia, difficulty ventilating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893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Laparascopic</a:t>
            </a:r>
            <a:r>
              <a:rPr lang="en-US" dirty="0" smtClean="0"/>
              <a:t>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Buildup of CO2 can be hard to deal with, can’t increase RR much because need to exhale</a:t>
            </a:r>
          </a:p>
          <a:p>
            <a:r>
              <a:rPr lang="en-US" dirty="0" smtClean="0"/>
              <a:t>May need to ask surgeons for periodic </a:t>
            </a:r>
            <a:r>
              <a:rPr lang="en-US" dirty="0" err="1" smtClean="0"/>
              <a:t>desufflation</a:t>
            </a:r>
            <a:r>
              <a:rPr lang="en-US" dirty="0" smtClean="0"/>
              <a:t> to breathe off CO2</a:t>
            </a:r>
          </a:p>
          <a:p>
            <a:r>
              <a:rPr lang="en-US" dirty="0" smtClean="0"/>
              <a:t>Already impaired diaphragmatic function can be worse with insufflation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054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Anesthetic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possible avoiding intubation and maintaining spontaneous ventilation is good to decrease risk of bronchospasm, infection, prolonged intubation</a:t>
            </a:r>
          </a:p>
          <a:p>
            <a:pPr lvl="1"/>
            <a:r>
              <a:rPr lang="en-US" dirty="0" smtClean="0"/>
              <a:t>Regional, epidural, spinal</a:t>
            </a:r>
          </a:p>
          <a:p>
            <a:r>
              <a:rPr lang="en-US" dirty="0" smtClean="0"/>
              <a:t>Unless not possible (e.g. can’t lie flat, can’t stop coughing, very anxious,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84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Caution with opiates and versed, especially in combination</a:t>
            </a:r>
          </a:p>
          <a:p>
            <a:r>
              <a:rPr lang="en-US" dirty="0" smtClean="0"/>
              <a:t>Common oral board situation is bad  COPD and bad anxiety in </a:t>
            </a:r>
            <a:r>
              <a:rPr lang="en-US" dirty="0" err="1" smtClean="0"/>
              <a:t>preop</a:t>
            </a:r>
            <a:endParaRPr lang="en-US" dirty="0" smtClean="0"/>
          </a:p>
          <a:p>
            <a:pPr lvl="1"/>
            <a:r>
              <a:rPr lang="en-US" dirty="0" smtClean="0"/>
              <a:t>TALK TO THE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69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Neuraxial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988457"/>
          </a:xfrm>
        </p:spPr>
        <p:txBody>
          <a:bodyPr/>
          <a:lstStyle/>
          <a:p>
            <a:r>
              <a:rPr lang="en-US" dirty="0" smtClean="0"/>
              <a:t>If possible, use an epidural in COPD patients</a:t>
            </a:r>
          </a:p>
          <a:p>
            <a:r>
              <a:rPr lang="en-US" dirty="0" smtClean="0"/>
              <a:t>Lower risk of post-op PNA and lower mortality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6229" y="5718628"/>
            <a:ext cx="83631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Epidural </a:t>
            </a:r>
            <a:r>
              <a:rPr lang="en-US" sz="1400" dirty="0"/>
              <a:t>analgesia is associated with improved health outcomes of surgical patients with </a:t>
            </a:r>
            <a:endParaRPr lang="en-US" sz="1400" dirty="0" smtClean="0"/>
          </a:p>
          <a:p>
            <a:r>
              <a:rPr lang="en-US" sz="1400" dirty="0" smtClean="0"/>
              <a:t>chronic </a:t>
            </a:r>
            <a:r>
              <a:rPr lang="en-US" sz="1400" dirty="0"/>
              <a:t>obstructive pulmonary </a:t>
            </a:r>
            <a:r>
              <a:rPr lang="en-US" sz="1400" dirty="0" smtClean="0"/>
              <a:t>disease.  </a:t>
            </a:r>
            <a:r>
              <a:rPr lang="en-US" sz="1400" dirty="0"/>
              <a:t>V</a:t>
            </a:r>
            <a:r>
              <a:rPr lang="en-US" sz="1400" dirty="0" smtClean="0"/>
              <a:t>an </a:t>
            </a:r>
            <a:r>
              <a:rPr lang="en-US" sz="1400" dirty="0"/>
              <a:t>Lier F, van der </a:t>
            </a:r>
            <a:r>
              <a:rPr lang="en-US" sz="1400" dirty="0" err="1"/>
              <a:t>Geest</a:t>
            </a:r>
            <a:r>
              <a:rPr lang="en-US" sz="1400" dirty="0"/>
              <a:t> PJ, </a:t>
            </a:r>
            <a:r>
              <a:rPr lang="en-US" sz="1400" dirty="0" err="1"/>
              <a:t>Hoeks</a:t>
            </a:r>
            <a:r>
              <a:rPr lang="en-US" sz="1400" dirty="0"/>
              <a:t> SE, van </a:t>
            </a:r>
            <a:r>
              <a:rPr lang="en-US" sz="1400" dirty="0" err="1"/>
              <a:t>Gestel</a:t>
            </a:r>
            <a:r>
              <a:rPr lang="en-US" sz="1400" dirty="0"/>
              <a:t> YR, </a:t>
            </a:r>
            <a:endParaRPr lang="en-US" sz="1400" dirty="0" smtClean="0"/>
          </a:p>
          <a:p>
            <a:r>
              <a:rPr lang="en-US" sz="1400" dirty="0" err="1" smtClean="0"/>
              <a:t>Hol</a:t>
            </a:r>
            <a:r>
              <a:rPr lang="en-US" sz="1400" dirty="0" smtClean="0"/>
              <a:t> </a:t>
            </a:r>
            <a:r>
              <a:rPr lang="en-US" sz="1400" dirty="0"/>
              <a:t>JW, Sin DD, </a:t>
            </a:r>
            <a:r>
              <a:rPr lang="en-US" sz="1400" dirty="0" err="1"/>
              <a:t>Stolker</a:t>
            </a:r>
            <a:r>
              <a:rPr lang="en-US" sz="1400" dirty="0"/>
              <a:t> RJ, </a:t>
            </a:r>
            <a:r>
              <a:rPr lang="en-US" sz="1400" dirty="0" err="1"/>
              <a:t>Poldermans</a:t>
            </a:r>
            <a:r>
              <a:rPr lang="en-US" sz="1400" dirty="0"/>
              <a:t> </a:t>
            </a:r>
            <a:r>
              <a:rPr lang="en-US" sz="1400" dirty="0" smtClean="0"/>
              <a:t>D. Anesthesiology</a:t>
            </a:r>
            <a:r>
              <a:rPr lang="en-US" sz="1400" dirty="0"/>
              <a:t>. 2011 Aug;115(2):315-21.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6229" y="4058269"/>
            <a:ext cx="88440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LINK to article:</a:t>
            </a:r>
          </a:p>
          <a:p>
            <a:r>
              <a:rPr lang="en-US" sz="1600" dirty="0" smtClean="0"/>
              <a:t>http</a:t>
            </a:r>
            <a:r>
              <a:rPr lang="en-US" sz="1600" dirty="0"/>
              <a:t>://www.ncbi.nlm.nih.gov/pubmed?term=21796055&amp;holding=jhumlib&amp;otool=jhumlib</a:t>
            </a:r>
          </a:p>
        </p:txBody>
      </p:sp>
    </p:spTree>
    <p:extLst>
      <p:ext uri="{BB962C8B-B14F-4D97-AF65-F5344CB8AC3E}">
        <p14:creationId xmlns:p14="http://schemas.microsoft.com/office/powerpoint/2010/main" val="453957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peripheral nerve blocks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idea with a caveats</a:t>
            </a:r>
          </a:p>
          <a:p>
            <a:pPr lvl="1"/>
            <a:r>
              <a:rPr lang="en-US" dirty="0" err="1" smtClean="0"/>
              <a:t>Interscalene</a:t>
            </a:r>
            <a:r>
              <a:rPr lang="en-US" dirty="0" smtClean="0"/>
              <a:t> block and supraclavicular block have high risk of phrenic block</a:t>
            </a:r>
          </a:p>
          <a:p>
            <a:pPr lvl="1"/>
            <a:r>
              <a:rPr lang="en-US" dirty="0" smtClean="0"/>
              <a:t>Paralyzes ipsilateral diaphragm—25% reduction in FVC</a:t>
            </a:r>
          </a:p>
          <a:p>
            <a:pPr lvl="2"/>
            <a:r>
              <a:rPr lang="en-US" dirty="0" smtClean="0"/>
              <a:t>Worse on R side (more lung)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640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ketamine</a:t>
            </a:r>
          </a:p>
          <a:p>
            <a:r>
              <a:rPr lang="en-US" dirty="0" smtClean="0"/>
              <a:t>If major concern for bronchospasm consider inhaled induction</a:t>
            </a:r>
          </a:p>
          <a:p>
            <a:r>
              <a:rPr lang="en-US" dirty="0" smtClean="0"/>
              <a:t>Etomidate can increase airway resistance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532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Inhaled anesthetics are bronchodilators (N20) is not</a:t>
            </a:r>
          </a:p>
          <a:p>
            <a:r>
              <a:rPr lang="en-US" dirty="0" err="1" smtClean="0"/>
              <a:t>Propofol</a:t>
            </a:r>
            <a:r>
              <a:rPr lang="en-US" dirty="0" smtClean="0"/>
              <a:t> is not, but doesn’t harm</a:t>
            </a:r>
          </a:p>
          <a:p>
            <a:r>
              <a:rPr lang="en-US" dirty="0" smtClean="0"/>
              <a:t>Caution with opioids</a:t>
            </a:r>
          </a:p>
          <a:p>
            <a:r>
              <a:rPr lang="en-US" dirty="0" smtClean="0"/>
              <a:t>Lung protective ventilation but can’t go too high on RR</a:t>
            </a:r>
          </a:p>
          <a:p>
            <a:r>
              <a:rPr lang="en-US" dirty="0" smtClean="0"/>
              <a:t>Avoid ongoing paralysis if possible to avoid post-op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910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MT"/>
              </a:rPr>
              <a:t>Management of the Patient with Respiratory </a:t>
            </a:r>
            <a:r>
              <a:rPr lang="en-US" dirty="0" smtClean="0">
                <a:latin typeface="ArialMT"/>
              </a:rPr>
              <a:t>Disease</a:t>
            </a:r>
          </a:p>
          <a:p>
            <a:pPr lvl="1"/>
            <a:r>
              <a:rPr lang="en-US" dirty="0" smtClean="0">
                <a:latin typeface="ArialMT"/>
              </a:rPr>
              <a:t>Initial </a:t>
            </a:r>
            <a:r>
              <a:rPr lang="en-US" dirty="0" smtClean="0">
                <a:latin typeface="ArialMT"/>
              </a:rPr>
              <a:t>Evaluation (done in part 1)</a:t>
            </a:r>
            <a:endParaRPr lang="en-US" dirty="0" smtClean="0">
              <a:latin typeface="ArialMT"/>
            </a:endParaRPr>
          </a:p>
          <a:p>
            <a:pPr lvl="1"/>
            <a:r>
              <a:rPr lang="en-US" dirty="0" err="1" smtClean="0">
                <a:latin typeface="ArialMT"/>
              </a:rPr>
              <a:t>Preop</a:t>
            </a:r>
            <a:r>
              <a:rPr lang="en-US" dirty="0" smtClean="0">
                <a:latin typeface="ArialMT"/>
              </a:rPr>
              <a:t> </a:t>
            </a:r>
            <a:r>
              <a:rPr lang="en-US" dirty="0" smtClean="0">
                <a:latin typeface="ArialMT"/>
              </a:rPr>
              <a:t>preparation (done in part 1)</a:t>
            </a:r>
            <a:endParaRPr lang="en-US" dirty="0" smtClean="0">
              <a:latin typeface="ArialMT"/>
            </a:endParaRPr>
          </a:p>
          <a:p>
            <a:pPr lvl="1"/>
            <a:r>
              <a:rPr lang="en-US" dirty="0" smtClean="0">
                <a:latin typeface="ArialMT"/>
              </a:rPr>
              <a:t>Intraoperative management</a:t>
            </a:r>
          </a:p>
          <a:p>
            <a:pPr lvl="1"/>
            <a:r>
              <a:rPr lang="en-US" dirty="0" smtClean="0">
                <a:latin typeface="ArialMT"/>
              </a:rPr>
              <a:t>Post-op management</a:t>
            </a:r>
          </a:p>
          <a:p>
            <a:pPr lvl="1"/>
            <a:r>
              <a:rPr lang="en-US" dirty="0" smtClean="0">
                <a:latin typeface="ArialMT"/>
              </a:rPr>
              <a:t>Special issues with thoracic surgery (OLV)</a:t>
            </a:r>
          </a:p>
          <a:p>
            <a:pPr lvl="1"/>
            <a:r>
              <a:rPr lang="en-US" dirty="0" smtClean="0">
                <a:latin typeface="ArialMT"/>
              </a:rPr>
              <a:t>Special issues with pneumonectomy</a:t>
            </a:r>
            <a:endParaRPr lang="en-US" dirty="0"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17580856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MT"/>
              </a:rPr>
              <a:t>Extubation</a:t>
            </a:r>
            <a:endParaRPr lang="en-US" dirty="0" smtClean="0">
              <a:latin typeface="ArialMT"/>
            </a:endParaRPr>
          </a:p>
          <a:p>
            <a:r>
              <a:rPr lang="en-US" dirty="0" smtClean="0">
                <a:latin typeface="ArialMT"/>
              </a:rPr>
              <a:t>Pain Management</a:t>
            </a:r>
          </a:p>
          <a:p>
            <a:r>
              <a:rPr lang="en-US" dirty="0" smtClean="0">
                <a:latin typeface="ArialMT"/>
              </a:rPr>
              <a:t>Respiratory Therapy</a:t>
            </a:r>
            <a:endParaRPr lang="en-US" dirty="0">
              <a:latin typeface="ArialM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961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Extubation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Maximize chances of success</a:t>
            </a:r>
          </a:p>
          <a:p>
            <a:pPr lvl="1"/>
            <a:r>
              <a:rPr lang="en-US" dirty="0" smtClean="0"/>
              <a:t>Complete reversal of NMB-use adductor </a:t>
            </a:r>
            <a:r>
              <a:rPr lang="en-US" dirty="0" err="1" smtClean="0"/>
              <a:t>pollicis</a:t>
            </a:r>
            <a:r>
              <a:rPr lang="en-US" dirty="0" smtClean="0"/>
              <a:t> rather than periorbital</a:t>
            </a:r>
          </a:p>
          <a:p>
            <a:pPr lvl="1"/>
            <a:r>
              <a:rPr lang="en-US" dirty="0" smtClean="0"/>
              <a:t>Cautious use of opiates</a:t>
            </a:r>
          </a:p>
          <a:p>
            <a:pPr lvl="1"/>
            <a:r>
              <a:rPr lang="en-US" dirty="0" smtClean="0"/>
              <a:t>Consider bronchodilators first</a:t>
            </a:r>
          </a:p>
          <a:p>
            <a:pPr lvl="1"/>
            <a:r>
              <a:rPr lang="en-US" dirty="0" smtClean="0"/>
              <a:t>Give time to eliminate inhaled anesthetic, takes longer in COPD 2/2 VQ mismatch</a:t>
            </a:r>
          </a:p>
          <a:p>
            <a:pPr lvl="1"/>
            <a:r>
              <a:rPr lang="en-US" dirty="0" smtClean="0"/>
              <a:t>Consider extubating to </a:t>
            </a:r>
            <a:r>
              <a:rPr lang="en-US" dirty="0" err="1" smtClean="0"/>
              <a:t>bipap</a:t>
            </a:r>
            <a:endParaRPr lang="en-US" dirty="0" smtClean="0"/>
          </a:p>
          <a:p>
            <a:r>
              <a:rPr lang="en-US" dirty="0" smtClean="0"/>
              <a:t>Criteria</a:t>
            </a:r>
          </a:p>
          <a:p>
            <a:pPr lvl="1"/>
            <a:r>
              <a:rPr lang="en-US" dirty="0" smtClean="0"/>
              <a:t>Baseline oxygenation and ventilation</a:t>
            </a:r>
          </a:p>
          <a:p>
            <a:pPr lvl="1"/>
            <a:r>
              <a:rPr lang="en-US" dirty="0" smtClean="0"/>
              <a:t>Usual criteria, but may be harder to meet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580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Epidural, peripheral nerve catheter</a:t>
            </a:r>
          </a:p>
          <a:p>
            <a:r>
              <a:rPr lang="en-US" dirty="0" smtClean="0"/>
              <a:t>multimodal: gabapentin, Tylenol, </a:t>
            </a:r>
            <a:r>
              <a:rPr lang="en-US" dirty="0" err="1" smtClean="0"/>
              <a:t>toradol</a:t>
            </a:r>
            <a:r>
              <a:rPr lang="en-US" dirty="0" smtClean="0"/>
              <a:t> if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381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is to prevent atelectasis, maintain lung expansion</a:t>
            </a:r>
          </a:p>
          <a:p>
            <a:pPr lvl="1"/>
            <a:r>
              <a:rPr lang="en-US" dirty="0" smtClean="0"/>
              <a:t>Incentive spirometry</a:t>
            </a:r>
          </a:p>
          <a:p>
            <a:pPr lvl="1"/>
            <a:r>
              <a:rPr lang="en-US" dirty="0" smtClean="0"/>
              <a:t>IPPV—no better than IS, more complications</a:t>
            </a:r>
          </a:p>
          <a:p>
            <a:pPr lvl="1"/>
            <a:r>
              <a:rPr lang="en-US" dirty="0" smtClean="0"/>
              <a:t>Pulmonary toilet</a:t>
            </a:r>
          </a:p>
          <a:p>
            <a:pPr lvl="1"/>
            <a:r>
              <a:rPr lang="en-US" dirty="0" smtClean="0"/>
              <a:t>Chest physio</a:t>
            </a:r>
          </a:p>
          <a:p>
            <a:pPr lvl="1"/>
            <a:r>
              <a:rPr lang="en-US" dirty="0" smtClean="0"/>
              <a:t>Early mobilization: Reduces incidence of </a:t>
            </a:r>
            <a:r>
              <a:rPr lang="en-US" dirty="0" err="1" smtClean="0"/>
              <a:t>pulm</a:t>
            </a:r>
            <a:r>
              <a:rPr lang="en-US" dirty="0" smtClean="0"/>
              <a:t> complications, reduces hospital and ICU stay, improves mortality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794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Thoracic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244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of the above apply plus:</a:t>
            </a:r>
          </a:p>
          <a:p>
            <a:r>
              <a:rPr lang="en-US" dirty="0" smtClean="0"/>
              <a:t>One lung ventilation</a:t>
            </a:r>
          </a:p>
          <a:p>
            <a:pPr lvl="1"/>
            <a:r>
              <a:rPr lang="en-US" dirty="0" smtClean="0"/>
              <a:t>Double lumen vs bronchial blocker</a:t>
            </a:r>
          </a:p>
          <a:p>
            <a:pPr lvl="1"/>
            <a:r>
              <a:rPr lang="en-US" dirty="0" smtClean="0"/>
              <a:t>Placement</a:t>
            </a:r>
          </a:p>
          <a:p>
            <a:pPr lvl="1"/>
            <a:r>
              <a:rPr lang="en-US" dirty="0" err="1" smtClean="0"/>
              <a:t>Phsyiology</a:t>
            </a:r>
            <a:endParaRPr lang="en-US" dirty="0" smtClean="0"/>
          </a:p>
          <a:p>
            <a:pPr lvl="1"/>
            <a:r>
              <a:rPr lang="en-US" dirty="0" smtClean="0"/>
              <a:t>Dealing with hypoxia</a:t>
            </a:r>
          </a:p>
          <a:p>
            <a:pPr lvl="1"/>
            <a:r>
              <a:rPr lang="en-US" dirty="0" smtClean="0"/>
              <a:t>Exchanging at the end of the case</a:t>
            </a:r>
          </a:p>
          <a:p>
            <a:r>
              <a:rPr lang="en-US" dirty="0" smtClean="0"/>
              <a:t>Special considerations for pneumonectomy</a:t>
            </a:r>
          </a:p>
          <a:p>
            <a:pPr lvl="1"/>
            <a:r>
              <a:rPr lang="en-US" dirty="0" smtClean="0"/>
              <a:t>Complications</a:t>
            </a:r>
          </a:p>
          <a:p>
            <a:pPr lvl="1"/>
            <a:r>
              <a:rPr lang="en-US" dirty="0" smtClean="0"/>
              <a:t>Chest </a:t>
            </a:r>
            <a:r>
              <a:rPr lang="en-US" dirty="0" smtClean="0"/>
              <a:t>tubes</a:t>
            </a:r>
          </a:p>
          <a:p>
            <a:r>
              <a:rPr lang="en-US" dirty="0" err="1" smtClean="0"/>
              <a:t>Mediastinoscopy</a:t>
            </a:r>
            <a:endParaRPr lang="en-US" dirty="0" smtClean="0"/>
          </a:p>
          <a:p>
            <a:pPr lvl="1"/>
            <a:r>
              <a:rPr lang="en-US" dirty="0" smtClean="0"/>
              <a:t>Compression of innominate</a:t>
            </a:r>
          </a:p>
          <a:p>
            <a:pPr lvl="1"/>
            <a:r>
              <a:rPr lang="en-US" dirty="0" smtClean="0"/>
              <a:t>Reflex bradycardia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82868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lung ventilation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options</a:t>
            </a:r>
          </a:p>
          <a:p>
            <a:pPr lvl="1"/>
            <a:r>
              <a:rPr lang="en-US" dirty="0" smtClean="0"/>
              <a:t>DLT</a:t>
            </a:r>
          </a:p>
          <a:p>
            <a:pPr lvl="1"/>
            <a:r>
              <a:rPr lang="en-US" dirty="0" smtClean="0"/>
              <a:t>Bronchial blocker</a:t>
            </a:r>
          </a:p>
          <a:p>
            <a:pPr lvl="1"/>
            <a:r>
              <a:rPr lang="en-US" dirty="0" smtClean="0"/>
              <a:t>Single lumen in a </a:t>
            </a:r>
            <a:r>
              <a:rPr lang="en-US" dirty="0" err="1" smtClean="0"/>
              <a:t>mainstem</a:t>
            </a:r>
            <a:r>
              <a:rPr lang="en-US" dirty="0" smtClean="0"/>
              <a:t> bronchus-rare</a:t>
            </a:r>
          </a:p>
          <a:p>
            <a:r>
              <a:rPr lang="en-US" dirty="0" smtClean="0"/>
              <a:t>Advantages of DLT</a:t>
            </a:r>
          </a:p>
          <a:p>
            <a:pPr lvl="1"/>
            <a:r>
              <a:rPr lang="en-US" dirty="0" smtClean="0"/>
              <a:t>Easy to insert, easy to suction, can intermittently ventilate both lungs</a:t>
            </a:r>
          </a:p>
          <a:p>
            <a:r>
              <a:rPr lang="en-US" dirty="0" smtClean="0"/>
              <a:t>Advantages of bronchial blocker</a:t>
            </a:r>
          </a:p>
          <a:p>
            <a:pPr lvl="1"/>
            <a:r>
              <a:rPr lang="en-US" dirty="0" smtClean="0"/>
              <a:t>Can isolate just part of a lung if necessary, no need to replace tube at end</a:t>
            </a:r>
          </a:p>
        </p:txBody>
      </p:sp>
    </p:spTree>
    <p:extLst>
      <p:ext uri="{BB962C8B-B14F-4D97-AF65-F5344CB8AC3E}">
        <p14:creationId xmlns:p14="http://schemas.microsoft.com/office/powerpoint/2010/main" val="20774020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place a DLT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common-</a:t>
            </a:r>
            <a:r>
              <a:rPr lang="en-US" dirty="0" err="1" smtClean="0"/>
              <a:t>Fiberoptically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Scope in bronchial lumen, find carina, orient yourself, place scope in desired </a:t>
            </a:r>
            <a:r>
              <a:rPr lang="en-US" dirty="0" err="1" smtClean="0"/>
              <a:t>mainstem</a:t>
            </a:r>
            <a:r>
              <a:rPr lang="en-US" dirty="0" smtClean="0"/>
              <a:t> (usually left) and then thread tube over scope</a:t>
            </a:r>
          </a:p>
          <a:p>
            <a:pPr lvl="1"/>
            <a:r>
              <a:rPr lang="en-US" dirty="0" smtClean="0"/>
              <a:t>Then come out, go down tracheal lumen, find carina, go down R </a:t>
            </a:r>
            <a:r>
              <a:rPr lang="en-US" dirty="0" err="1" smtClean="0"/>
              <a:t>mainstem</a:t>
            </a:r>
            <a:r>
              <a:rPr lang="en-US" dirty="0" smtClean="0"/>
              <a:t> and look for RUL bronchus, then inflate bronchial cuff and see if it herniates out of carina</a:t>
            </a:r>
          </a:p>
          <a:p>
            <a:pPr lvl="1"/>
            <a:r>
              <a:rPr lang="en-US" dirty="0" smtClean="0"/>
              <a:t>Go down bronchial side and make sure you are not occluding anything</a:t>
            </a:r>
          </a:p>
          <a:p>
            <a:pPr lvl="1"/>
            <a:r>
              <a:rPr lang="en-US" dirty="0" smtClean="0"/>
              <a:t>Look at distance on tube when you think you are at carina with bronchial tip initially, if 28cm, probably not carina.  If 12-22, probably fine</a:t>
            </a:r>
          </a:p>
          <a:p>
            <a:pPr lvl="1"/>
            <a:r>
              <a:rPr lang="en-US" dirty="0" smtClean="0"/>
              <a:t>Distance from mouth to cords 8-10cm, from cords to carina about 10-14cm depending on height</a:t>
            </a:r>
          </a:p>
          <a:p>
            <a:pPr lvl="1"/>
            <a:r>
              <a:rPr lang="en-US" dirty="0" smtClean="0"/>
              <a:t>If you are in at least 12-14cm you are not going to extubate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4707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Confirming with auscultation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467755"/>
            <a:ext cx="8915400" cy="640445"/>
          </a:xfrm>
        </p:spPr>
        <p:txBody>
          <a:bodyPr/>
          <a:lstStyle/>
          <a:p>
            <a:r>
              <a:rPr lang="en-US" dirty="0" smtClean="0"/>
              <a:t>Oral board alert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415" y="1467755"/>
            <a:ext cx="4371029" cy="529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6830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Physiology of OLV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supine, blood flow is 55% R lung, 45% L lung</a:t>
            </a:r>
          </a:p>
          <a:p>
            <a:r>
              <a:rPr lang="en-US" dirty="0" smtClean="0"/>
              <a:t>When R side down it is </a:t>
            </a:r>
            <a:r>
              <a:rPr lang="en-US" dirty="0" smtClean="0"/>
              <a:t>75% </a:t>
            </a:r>
            <a:r>
              <a:rPr lang="en-US" dirty="0" smtClean="0"/>
              <a:t>R lung</a:t>
            </a:r>
          </a:p>
          <a:p>
            <a:r>
              <a:rPr lang="en-US" dirty="0" smtClean="0"/>
              <a:t>When L side down it is </a:t>
            </a:r>
            <a:r>
              <a:rPr lang="en-US" dirty="0" smtClean="0"/>
              <a:t>70% </a:t>
            </a:r>
            <a:r>
              <a:rPr lang="en-US" dirty="0" smtClean="0"/>
              <a:t>L lung</a:t>
            </a:r>
          </a:p>
          <a:p>
            <a:r>
              <a:rPr lang="en-US" dirty="0" smtClean="0"/>
              <a:t>Hypoxic pulmonary </a:t>
            </a:r>
            <a:r>
              <a:rPr lang="en-US" dirty="0" smtClean="0"/>
              <a:t>vasoconstriction increases this to 85-90% for R lung and 80-85% for Left lung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765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not start at 100% FIO2, see podcast episode 3</a:t>
            </a:r>
          </a:p>
          <a:p>
            <a:r>
              <a:rPr lang="en-US" dirty="0" smtClean="0"/>
              <a:t>If hypoxic, increase FIO2</a:t>
            </a:r>
          </a:p>
          <a:p>
            <a:r>
              <a:rPr lang="en-US" dirty="0" smtClean="0"/>
              <a:t>If still hypoxic at 100%:</a:t>
            </a:r>
          </a:p>
          <a:p>
            <a:pPr lvl="1"/>
            <a:r>
              <a:rPr lang="en-US" dirty="0" smtClean="0"/>
              <a:t>PEEP to ventilated lung (but can make it worse)</a:t>
            </a:r>
          </a:p>
          <a:p>
            <a:pPr lvl="1"/>
            <a:r>
              <a:rPr lang="en-US" dirty="0" smtClean="0"/>
              <a:t>CPAP to non-ventilated lung if possible</a:t>
            </a:r>
          </a:p>
          <a:p>
            <a:pPr lvl="1"/>
            <a:r>
              <a:rPr lang="en-US" dirty="0" smtClean="0"/>
              <a:t>Resume two-lung ventilation of necessary and possible</a:t>
            </a:r>
          </a:p>
          <a:p>
            <a:pPr lvl="1"/>
            <a:r>
              <a:rPr lang="en-US" dirty="0" smtClean="0"/>
              <a:t>Last resort: clamp pulmonary artery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0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Anesthetic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MT"/>
              </a:rPr>
              <a:t>Intraoperative </a:t>
            </a:r>
            <a:r>
              <a:rPr lang="en-US" dirty="0">
                <a:latin typeface="ArialMT"/>
              </a:rPr>
              <a:t>Management</a:t>
            </a:r>
          </a:p>
          <a:p>
            <a:pPr lvl="1"/>
            <a:r>
              <a:rPr lang="en-US" dirty="0" smtClean="0">
                <a:latin typeface="ArialMT"/>
              </a:rPr>
              <a:t>Monitoring</a:t>
            </a:r>
            <a:endParaRPr lang="en-US" dirty="0">
              <a:latin typeface="ArialMT"/>
            </a:endParaRPr>
          </a:p>
          <a:p>
            <a:pPr lvl="1"/>
            <a:r>
              <a:rPr lang="en-US" dirty="0" smtClean="0">
                <a:latin typeface="ArialMT"/>
              </a:rPr>
              <a:t>Choice </a:t>
            </a:r>
            <a:r>
              <a:rPr lang="en-US" dirty="0">
                <a:latin typeface="ArialMT"/>
              </a:rPr>
              <a:t>of Anesthesia</a:t>
            </a:r>
          </a:p>
          <a:p>
            <a:pPr lvl="1"/>
            <a:r>
              <a:rPr lang="en-US" dirty="0" smtClean="0">
                <a:latin typeface="ArialMT"/>
              </a:rPr>
              <a:t>Anesthetic </a:t>
            </a:r>
            <a:r>
              <a:rPr lang="en-US" dirty="0">
                <a:latin typeface="ArialMT"/>
              </a:rPr>
              <a:t>Techniques: </a:t>
            </a:r>
            <a:r>
              <a:rPr lang="en-US" dirty="0" err="1">
                <a:latin typeface="ArialMT"/>
              </a:rPr>
              <a:t>Nonpulmonary</a:t>
            </a:r>
            <a:r>
              <a:rPr lang="en-US" dirty="0">
                <a:latin typeface="ArialMT"/>
              </a:rPr>
              <a:t> Surgery, Thoracic </a:t>
            </a:r>
            <a:r>
              <a:rPr lang="en-US" dirty="0" smtClean="0">
                <a:latin typeface="ArialMT"/>
              </a:rPr>
              <a:t>and Pulmonary </a:t>
            </a:r>
            <a:r>
              <a:rPr lang="en-US" dirty="0">
                <a:latin typeface="ArialMT"/>
              </a:rPr>
              <a:t>Surgery, One-Lung </a:t>
            </a:r>
            <a:r>
              <a:rPr lang="en-US" dirty="0" smtClean="0">
                <a:latin typeface="ArialMT"/>
              </a:rPr>
              <a:t>Ventilation</a:t>
            </a:r>
            <a:endParaRPr lang="en-US" dirty="0">
              <a:latin typeface="ArialMT"/>
            </a:endParaRPr>
          </a:p>
          <a:p>
            <a:r>
              <a:rPr lang="en-US" dirty="0" smtClean="0">
                <a:latin typeface="ArialMT"/>
              </a:rPr>
              <a:t>Most of this is for patients with COPD.  With restrictive lung disease main issues are hypoxia, rapid desaturations, high airway pressures, inability to extubate</a:t>
            </a:r>
            <a:endParaRPr lang="en-US" dirty="0">
              <a:latin typeface="ArialM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0809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case ETT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 are:</a:t>
            </a:r>
          </a:p>
          <a:p>
            <a:pPr lvl="1"/>
            <a:r>
              <a:rPr lang="en-US" dirty="0" smtClean="0"/>
              <a:t>Extubate</a:t>
            </a:r>
          </a:p>
          <a:p>
            <a:pPr lvl="1"/>
            <a:r>
              <a:rPr lang="en-US" dirty="0" smtClean="0"/>
              <a:t>Leave DLT in place (but most ICUs won’t accept this)</a:t>
            </a:r>
          </a:p>
          <a:p>
            <a:pPr lvl="1"/>
            <a:r>
              <a:rPr lang="en-US" dirty="0" smtClean="0"/>
              <a:t>Extubate over an exchanger and </a:t>
            </a:r>
            <a:r>
              <a:rPr lang="en-US" dirty="0" err="1" smtClean="0"/>
              <a:t>reintubate</a:t>
            </a:r>
            <a:r>
              <a:rPr lang="en-US" dirty="0" smtClean="0"/>
              <a:t> with single lumen</a:t>
            </a:r>
          </a:p>
          <a:p>
            <a:pPr lvl="1"/>
            <a:r>
              <a:rPr lang="en-US" dirty="0" smtClean="0"/>
              <a:t>Extubate completely and </a:t>
            </a:r>
            <a:r>
              <a:rPr lang="en-US" dirty="0" err="1" smtClean="0"/>
              <a:t>reintubate</a:t>
            </a:r>
            <a:r>
              <a:rPr lang="en-US" dirty="0" smtClean="0"/>
              <a:t> with single lumen: If easy airway</a:t>
            </a:r>
          </a:p>
          <a:p>
            <a:pPr lvl="1"/>
            <a:r>
              <a:rPr lang="en-US" dirty="0" smtClean="0"/>
              <a:t>Can place laryngoscope or video laryngoscope, visualize cords, and keep view while removing DLT and replacing with SLT</a:t>
            </a:r>
          </a:p>
        </p:txBody>
      </p:sp>
    </p:spTree>
    <p:extLst>
      <p:ext uri="{BB962C8B-B14F-4D97-AF65-F5344CB8AC3E}">
        <p14:creationId xmlns:p14="http://schemas.microsoft.com/office/powerpoint/2010/main" val="29195391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Pneumonectomy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41371"/>
          </a:xfrm>
        </p:spPr>
        <p:txBody>
          <a:bodyPr>
            <a:normAutofit/>
          </a:bodyPr>
          <a:lstStyle/>
          <a:p>
            <a:r>
              <a:rPr lang="en-US" dirty="0" err="1" smtClean="0"/>
              <a:t>Arryhthmias</a:t>
            </a:r>
            <a:r>
              <a:rPr lang="en-US" dirty="0" smtClean="0"/>
              <a:t>: 25% of patients</a:t>
            </a:r>
          </a:p>
          <a:p>
            <a:pPr lvl="1"/>
            <a:r>
              <a:rPr lang="en-US" dirty="0" smtClean="0"/>
              <a:t>Usually </a:t>
            </a:r>
            <a:r>
              <a:rPr lang="en-US" dirty="0" err="1" smtClean="0"/>
              <a:t>afib</a:t>
            </a:r>
            <a:endParaRPr lang="en-US" dirty="0" smtClean="0"/>
          </a:p>
          <a:p>
            <a:r>
              <a:rPr lang="en-US" dirty="0" smtClean="0"/>
              <a:t>PE: up to 7%, usually from LE but can be from </a:t>
            </a:r>
            <a:r>
              <a:rPr lang="en-US" dirty="0" err="1" smtClean="0"/>
              <a:t>pulm</a:t>
            </a:r>
            <a:r>
              <a:rPr lang="en-US" dirty="0" smtClean="0"/>
              <a:t> artery stump, more common on R</a:t>
            </a:r>
          </a:p>
          <a:p>
            <a:r>
              <a:rPr lang="en-US" dirty="0" err="1" smtClean="0"/>
              <a:t>Intracardiac</a:t>
            </a:r>
            <a:r>
              <a:rPr lang="en-US" dirty="0" smtClean="0"/>
              <a:t> shunting: from either elevated RH pressure or change in cardiac geometry w IVC flow directed at PFO</a:t>
            </a:r>
          </a:p>
          <a:p>
            <a:pPr lvl="1"/>
            <a:r>
              <a:rPr lang="en-US" dirty="0" smtClean="0"/>
              <a:t>Dyspnea, </a:t>
            </a:r>
            <a:r>
              <a:rPr lang="en-US" dirty="0" err="1" smtClean="0"/>
              <a:t>platypnea</a:t>
            </a:r>
            <a:r>
              <a:rPr lang="en-US" dirty="0" smtClean="0"/>
              <a:t> (SOB worse standing, better lying)</a:t>
            </a:r>
          </a:p>
          <a:p>
            <a:r>
              <a:rPr lang="en-US" dirty="0" smtClean="0"/>
              <a:t>Cardiac herniation</a:t>
            </a:r>
          </a:p>
          <a:p>
            <a:pPr lvl="1"/>
            <a:r>
              <a:rPr lang="en-US" dirty="0" smtClean="0"/>
              <a:t>Through defect in pericardium with torsion of heart</a:t>
            </a:r>
          </a:p>
          <a:p>
            <a:pPr lvl="1"/>
            <a:r>
              <a:rPr lang="en-US" dirty="0" smtClean="0"/>
              <a:t>Hypotension, shock, chest pain, SVC syndrome</a:t>
            </a:r>
          </a:p>
          <a:p>
            <a:r>
              <a:rPr lang="en-US" dirty="0" smtClean="0"/>
              <a:t>Lactation: From irritation of anterior thoracic nerves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4578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Chest tubes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chest tube placed to suction causes increased risk for cardiac herniation</a:t>
            </a:r>
          </a:p>
          <a:p>
            <a:r>
              <a:rPr lang="en-US" dirty="0" smtClean="0"/>
              <a:t>Can use chest tube without suction</a:t>
            </a:r>
          </a:p>
          <a:p>
            <a:r>
              <a:rPr lang="en-US" dirty="0" smtClean="0"/>
              <a:t>Some surgeons don’t use chest tubes at all</a:t>
            </a:r>
          </a:p>
          <a:p>
            <a:r>
              <a:rPr lang="en-US" dirty="0" smtClean="0"/>
              <a:t>Special chest tubes that don’t allow suction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842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Mediastinoscopy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compress innominate artery leading to “apparent cardiac arrest” if monitors are on R arm.  Can also cause cerebral ischemia</a:t>
            </a:r>
          </a:p>
          <a:p>
            <a:r>
              <a:rPr lang="en-US" dirty="0" smtClean="0"/>
              <a:t>Put pulse ox and </a:t>
            </a:r>
            <a:r>
              <a:rPr lang="en-US" dirty="0" err="1" smtClean="0"/>
              <a:t>a-line</a:t>
            </a:r>
            <a:r>
              <a:rPr lang="en-US" dirty="0" smtClean="0"/>
              <a:t> on R and non-invasive cuff on left to identify compression and warn surgeon</a:t>
            </a:r>
          </a:p>
          <a:p>
            <a:r>
              <a:rPr lang="en-US" dirty="0" smtClean="0"/>
              <a:t>Can also get reflex bradycardia from compression of trachea, </a:t>
            </a:r>
            <a:r>
              <a:rPr lang="en-US" dirty="0" err="1" smtClean="0"/>
              <a:t>vagus</a:t>
            </a:r>
            <a:r>
              <a:rPr lang="en-US" dirty="0" smtClean="0"/>
              <a:t> nerve, great vessels</a:t>
            </a:r>
          </a:p>
          <a:p>
            <a:r>
              <a:rPr lang="en-US" dirty="0" smtClean="0"/>
              <a:t>Sudden hypotension could also be massive hemorrhage</a:t>
            </a:r>
          </a:p>
        </p:txBody>
      </p:sp>
    </p:spTree>
    <p:extLst>
      <p:ext uri="{BB962C8B-B14F-4D97-AF65-F5344CB8AC3E}">
        <p14:creationId xmlns:p14="http://schemas.microsoft.com/office/powerpoint/2010/main" val="54691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2611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Non-Thoracic surgery for patients with respiratory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482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</a:t>
            </a:r>
          </a:p>
          <a:p>
            <a:r>
              <a:rPr lang="en-US" dirty="0" smtClean="0"/>
              <a:t>If severe disease will want </a:t>
            </a:r>
            <a:r>
              <a:rPr lang="en-US" dirty="0" err="1" smtClean="0"/>
              <a:t>a-line</a:t>
            </a:r>
            <a:r>
              <a:rPr lang="en-US" dirty="0" smtClean="0"/>
              <a:t> for ABG and likely concomitant cardiac disease</a:t>
            </a:r>
          </a:p>
          <a:p>
            <a:pPr lvl="1"/>
            <a:r>
              <a:rPr lang="en-US" dirty="0" smtClean="0"/>
              <a:t>May be large gap between ETCO2 and PCO2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0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Auto-peep/dynamic hyperinflation </a:t>
            </a:r>
          </a:p>
          <a:p>
            <a:r>
              <a:rPr lang="en-US" dirty="0" smtClean="0"/>
              <a:t>Bronchospasm</a:t>
            </a:r>
          </a:p>
          <a:p>
            <a:r>
              <a:rPr lang="en-US" dirty="0" smtClean="0"/>
              <a:t>Interference with hypoxic pulmonary vasoconstriction</a:t>
            </a:r>
          </a:p>
          <a:p>
            <a:r>
              <a:rPr lang="en-US" dirty="0" smtClean="0"/>
              <a:t>Risk of PTX</a:t>
            </a:r>
          </a:p>
          <a:p>
            <a:r>
              <a:rPr lang="en-US" dirty="0" err="1"/>
              <a:t>Laparascopic</a:t>
            </a:r>
            <a:r>
              <a:rPr lang="en-US" dirty="0"/>
              <a:t> surgery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174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811" y="391881"/>
            <a:ext cx="5128675" cy="1280890"/>
          </a:xfrm>
        </p:spPr>
        <p:txBody>
          <a:bodyPr/>
          <a:lstStyle/>
          <a:p>
            <a:r>
              <a:rPr lang="en-US" dirty="0" smtClean="0"/>
              <a:t>The Lazarus syndrome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4275" y="1968954"/>
            <a:ext cx="474345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54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time curve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7652" y="1905000"/>
            <a:ext cx="7808044" cy="286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133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Auto-peep/dynamic hyperinflation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your ETCO2 curve, if sloped and not peaking, check flow time curve</a:t>
            </a:r>
          </a:p>
          <a:p>
            <a:r>
              <a:rPr lang="en-US" dirty="0" smtClean="0"/>
              <a:t>Keep in mind for cause of hypotension, increased airway pressures</a:t>
            </a:r>
          </a:p>
          <a:p>
            <a:r>
              <a:rPr lang="en-US" dirty="0" smtClean="0"/>
              <a:t>Increase I:E ratio and recheck flow time curves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17933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1851</TotalTime>
  <Words>1279</Words>
  <Application>Microsoft Macintosh PowerPoint</Application>
  <PresentationFormat>Widescreen</PresentationFormat>
  <Paragraphs>177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ArialMT</vt:lpstr>
      <vt:lpstr>Century Gothic</vt:lpstr>
      <vt:lpstr>Wingdings 3</vt:lpstr>
      <vt:lpstr>Arial</vt:lpstr>
      <vt:lpstr>Wisp</vt:lpstr>
      <vt:lpstr>Management of Respiratory Diseases Part 2</vt:lpstr>
      <vt:lpstr>Outline</vt:lpstr>
      <vt:lpstr>Anesthetic management</vt:lpstr>
      <vt:lpstr>Non-Thoracic surgery for patients with respiratory disease</vt:lpstr>
      <vt:lpstr>Monitors</vt:lpstr>
      <vt:lpstr>Concerns</vt:lpstr>
      <vt:lpstr>The Lazarus syndrome</vt:lpstr>
      <vt:lpstr>Flow time curve</vt:lpstr>
      <vt:lpstr>Auto-peep/dynamic hyperinflation</vt:lpstr>
      <vt:lpstr>Bronchspasm</vt:lpstr>
      <vt:lpstr>Hypoxic pulmonary vasoconstriction</vt:lpstr>
      <vt:lpstr>Risk of PTX</vt:lpstr>
      <vt:lpstr>Laparascopic surgery</vt:lpstr>
      <vt:lpstr>Anesthetic technique</vt:lpstr>
      <vt:lpstr>Sedatives</vt:lpstr>
      <vt:lpstr>Neuraxial</vt:lpstr>
      <vt:lpstr>What about peripheral nerve blocks </vt:lpstr>
      <vt:lpstr>Induction</vt:lpstr>
      <vt:lpstr>Maintenance</vt:lpstr>
      <vt:lpstr>POST-OP</vt:lpstr>
      <vt:lpstr>Extubation</vt:lpstr>
      <vt:lpstr>Pain management</vt:lpstr>
      <vt:lpstr>Respiratory therapy</vt:lpstr>
      <vt:lpstr>Thoracic surgery</vt:lpstr>
      <vt:lpstr>One lung ventilation</vt:lpstr>
      <vt:lpstr>How to place a DLT</vt:lpstr>
      <vt:lpstr>Confirming with auscultation</vt:lpstr>
      <vt:lpstr>Physiology of OLV</vt:lpstr>
      <vt:lpstr>Hypoxia</vt:lpstr>
      <vt:lpstr>End of case ETT </vt:lpstr>
      <vt:lpstr>Pneumonectomy complications</vt:lpstr>
      <vt:lpstr>Chest tubes</vt:lpstr>
      <vt:lpstr>Mediastinoscopy</vt:lpstr>
    </vt:vector>
  </TitlesOfParts>
  <Company>Johns Hopkins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Respiratory Diseases</dc:title>
  <dc:creator>Jed Wolpaw</dc:creator>
  <cp:lastModifiedBy>Jed Wolpaw</cp:lastModifiedBy>
  <cp:revision>38</cp:revision>
  <dcterms:created xsi:type="dcterms:W3CDTF">2016-06-18T13:58:18Z</dcterms:created>
  <dcterms:modified xsi:type="dcterms:W3CDTF">2016-06-24T20:38:18Z</dcterms:modified>
</cp:coreProperties>
</file>