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09" r:id="rId1"/>
  </p:sldMasterIdLst>
  <p:notesMasterIdLst>
    <p:notesMasterId r:id="rId40"/>
  </p:notesMasterIdLst>
  <p:sldIdLst>
    <p:sldId id="256" r:id="rId2"/>
    <p:sldId id="266" r:id="rId3"/>
    <p:sldId id="258" r:id="rId4"/>
    <p:sldId id="257" r:id="rId5"/>
    <p:sldId id="287" r:id="rId6"/>
    <p:sldId id="259" r:id="rId7"/>
    <p:sldId id="261" r:id="rId8"/>
    <p:sldId id="260" r:id="rId9"/>
    <p:sldId id="262" r:id="rId10"/>
    <p:sldId id="263" r:id="rId11"/>
    <p:sldId id="264" r:id="rId12"/>
    <p:sldId id="288" r:id="rId13"/>
    <p:sldId id="265" r:id="rId14"/>
    <p:sldId id="267" r:id="rId15"/>
    <p:sldId id="268" r:id="rId16"/>
    <p:sldId id="269" r:id="rId17"/>
    <p:sldId id="293" r:id="rId18"/>
    <p:sldId id="289" r:id="rId19"/>
    <p:sldId id="270" r:id="rId20"/>
    <p:sldId id="271" r:id="rId21"/>
    <p:sldId id="290" r:id="rId22"/>
    <p:sldId id="272" r:id="rId23"/>
    <p:sldId id="291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  <p:sldId id="281" r:id="rId33"/>
    <p:sldId id="282" r:id="rId34"/>
    <p:sldId id="283" r:id="rId35"/>
    <p:sldId id="284" r:id="rId36"/>
    <p:sldId id="285" r:id="rId37"/>
    <p:sldId id="286" r:id="rId38"/>
    <p:sldId id="292" r:id="rId39"/>
  </p:sldIdLst>
  <p:sldSz cx="12192000" cy="6858000"/>
  <p:notesSz cx="705167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16" autoAdjust="0"/>
    <p:restoredTop sz="79828" autoAdjust="0"/>
  </p:normalViewPr>
  <p:slideViewPr>
    <p:cSldViewPr snapToGrid="0">
      <p:cViewPr varScale="1">
        <p:scale>
          <a:sx n="121" d="100"/>
          <a:sy n="121" d="100"/>
        </p:scale>
        <p:origin x="-52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726" cy="466912"/>
          </a:xfrm>
          <a:prstGeom prst="rect">
            <a:avLst/>
          </a:prstGeom>
        </p:spPr>
        <p:txBody>
          <a:bodyPr vert="horz" lIns="93470" tIns="46735" rIns="93470" bIns="467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317" y="0"/>
            <a:ext cx="3055726" cy="466912"/>
          </a:xfrm>
          <a:prstGeom prst="rect">
            <a:avLst/>
          </a:prstGeom>
        </p:spPr>
        <p:txBody>
          <a:bodyPr vert="horz" lIns="93470" tIns="46735" rIns="93470" bIns="46735" rtlCol="0"/>
          <a:lstStyle>
            <a:lvl1pPr algn="r">
              <a:defRPr sz="1200"/>
            </a:lvl1pPr>
          </a:lstStyle>
          <a:p>
            <a:fld id="{6307902A-F346-478A-BDA9-C105B6D22289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0" tIns="46735" rIns="93470" bIns="467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168" y="4478476"/>
            <a:ext cx="5641340" cy="3664208"/>
          </a:xfrm>
          <a:prstGeom prst="rect">
            <a:avLst/>
          </a:prstGeom>
        </p:spPr>
        <p:txBody>
          <a:bodyPr vert="horz" lIns="93470" tIns="46735" rIns="93470" bIns="467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55726" cy="466911"/>
          </a:xfrm>
          <a:prstGeom prst="rect">
            <a:avLst/>
          </a:prstGeom>
        </p:spPr>
        <p:txBody>
          <a:bodyPr vert="horz" lIns="93470" tIns="46735" rIns="93470" bIns="467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317" y="8839014"/>
            <a:ext cx="3055726" cy="466911"/>
          </a:xfrm>
          <a:prstGeom prst="rect">
            <a:avLst/>
          </a:prstGeom>
        </p:spPr>
        <p:txBody>
          <a:bodyPr vert="horz" lIns="93470" tIns="46735" rIns="93470" bIns="46735" rtlCol="0" anchor="b"/>
          <a:lstStyle>
            <a:lvl1pPr algn="r">
              <a:defRPr sz="1200"/>
            </a:lvl1pPr>
          </a:lstStyle>
          <a:p>
            <a:fld id="{B989CA5F-6A2F-43CD-9256-E19F2A2DD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4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20 degrees</a:t>
            </a:r>
          </a:p>
          <a:p>
            <a:r>
              <a:rPr lang="en-US" dirty="0" err="1" smtClean="0"/>
              <a:t>Sevo</a:t>
            </a:r>
            <a:r>
              <a:rPr lang="en-US" dirty="0" smtClean="0"/>
              <a:t>:</a:t>
            </a:r>
            <a:r>
              <a:rPr lang="en-US" baseline="0" dirty="0" smtClean="0"/>
              <a:t> 157</a:t>
            </a:r>
          </a:p>
          <a:p>
            <a:r>
              <a:rPr lang="en-US" baseline="0" dirty="0" smtClean="0"/>
              <a:t>Des: 669</a:t>
            </a:r>
          </a:p>
          <a:p>
            <a:r>
              <a:rPr lang="en-US" baseline="0" dirty="0" err="1" smtClean="0"/>
              <a:t>Iso</a:t>
            </a:r>
            <a:r>
              <a:rPr lang="en-US" baseline="0" dirty="0" smtClean="0"/>
              <a:t>: 238</a:t>
            </a:r>
          </a:p>
          <a:p>
            <a:r>
              <a:rPr lang="en-US" baseline="0" dirty="0" smtClean="0"/>
              <a:t>En: 172</a:t>
            </a:r>
          </a:p>
          <a:p>
            <a:r>
              <a:rPr lang="en-US" baseline="0" dirty="0" smtClean="0"/>
              <a:t>Hal: 243</a:t>
            </a:r>
          </a:p>
          <a:p>
            <a:r>
              <a:rPr lang="en-US" baseline="0" dirty="0" smtClean="0"/>
              <a:t>Nitrous: 38,770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CA5F-6A2F-43CD-9256-E19F2A2DD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20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20 degrees</a:t>
            </a:r>
          </a:p>
          <a:p>
            <a:r>
              <a:rPr lang="en-US" dirty="0" err="1" smtClean="0"/>
              <a:t>Sevo</a:t>
            </a:r>
            <a:r>
              <a:rPr lang="en-US" dirty="0" smtClean="0"/>
              <a:t>:</a:t>
            </a:r>
            <a:r>
              <a:rPr lang="en-US" baseline="0" dirty="0" smtClean="0"/>
              <a:t> 157</a:t>
            </a:r>
          </a:p>
          <a:p>
            <a:r>
              <a:rPr lang="en-US" baseline="0" dirty="0" smtClean="0"/>
              <a:t>Des: 669</a:t>
            </a:r>
          </a:p>
          <a:p>
            <a:r>
              <a:rPr lang="en-US" baseline="0" dirty="0" err="1" smtClean="0"/>
              <a:t>Iso</a:t>
            </a:r>
            <a:r>
              <a:rPr lang="en-US" baseline="0" dirty="0" smtClean="0"/>
              <a:t>: 238</a:t>
            </a:r>
          </a:p>
          <a:p>
            <a:r>
              <a:rPr lang="en-US" baseline="0" dirty="0" smtClean="0"/>
              <a:t>En: 172</a:t>
            </a:r>
          </a:p>
          <a:p>
            <a:r>
              <a:rPr lang="en-US" baseline="0" dirty="0" smtClean="0"/>
              <a:t>Hal: 243</a:t>
            </a:r>
          </a:p>
          <a:p>
            <a:r>
              <a:rPr lang="en-US" baseline="0" smtClean="0"/>
              <a:t>Nitrous: 38,770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CA5F-6A2F-43CD-9256-E19F2A2DDB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41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Directly proportional</a:t>
            </a:r>
            <a:r>
              <a:rPr lang="en-US" baseline="0" dirty="0" smtClean="0"/>
              <a:t> to temp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increasing temp increases ration of gas: liquid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CA5F-6A2F-43CD-9256-E19F2A2DD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404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 compensating valve causes</a:t>
            </a:r>
            <a:r>
              <a:rPr lang="en-US" baseline="0" dirty="0" smtClean="0"/>
              <a:t> more flow to bypass the anesthetic chamber when ambient temp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CA5F-6A2F-43CD-9256-E19F2A2DDB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501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1755023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996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8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3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39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17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56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527695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63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090268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154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33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6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9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64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33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A471-EE33-4CF0-9387-63195C1974FD}" type="datetimeFigureOut">
              <a:rPr lang="en-US" smtClean="0"/>
              <a:pPr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18409-AA37-4108-9FF4-7578E16D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59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edwolpaw/Documents/Video%20clips%20for%20presentations/Shit%20is%20bananas%20trimme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edwolpaw/Documents/Video%20clips%20for%20presentations/Remember%20the%20titans%20ain't%20no%20mountain%20trimme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edwolpaw/Documents/Video%20clips%20for%20presentations/Nutty%20professor%20fart%20trimme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5665" y="3790042"/>
            <a:ext cx="3490904" cy="16463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Gas Laws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4325" y="5436341"/>
            <a:ext cx="2672244" cy="10968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Jed Wolpaw MD, </a:t>
            </a:r>
            <a:r>
              <a:rPr lang="en-US" dirty="0" err="1" smtClean="0">
                <a:solidFill>
                  <a:schemeClr val="tx1"/>
                </a:solidFill>
              </a:rPr>
              <a:t>M.Ed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Sept 2, 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5-08-22 at 7.46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4" y="188933"/>
            <a:ext cx="5624584" cy="3739998"/>
          </a:xfrm>
          <a:prstGeom prst="rect">
            <a:avLst/>
          </a:prstGeom>
        </p:spPr>
      </p:pic>
      <p:pic>
        <p:nvPicPr>
          <p:cNvPr id="5" name="Picture 4" descr="Screen Shot 2015-08-22 at 8.05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490" y="371646"/>
            <a:ext cx="4076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7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Variable Bypass Vaporizers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289"/>
            <a:ext cx="8596668" cy="388077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Which inhaled anesthetics use variable bypass vaporizers?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Sevo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Iso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Enflurane</a:t>
            </a:r>
            <a:r>
              <a:rPr lang="en-US" sz="2000" dirty="0" smtClean="0">
                <a:solidFill>
                  <a:schemeClr val="tx1"/>
                </a:solidFill>
              </a:rPr>
              <a:t>, Halothane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shown: Temp compensation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14700" y="2732088"/>
            <a:ext cx="4343400" cy="41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72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Vaporizers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Which inhaled anesthetics do not use variable bypass vaporizers?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Desflurane</a:t>
            </a:r>
            <a:r>
              <a:rPr lang="en-US" sz="2000" dirty="0" smtClean="0">
                <a:solidFill>
                  <a:schemeClr val="tx1"/>
                </a:solidFill>
              </a:rPr>
              <a:t> and Nitrous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Nitrous is piped in through a </a:t>
            </a:r>
            <a:r>
              <a:rPr lang="en-US" sz="2000" dirty="0" err="1" smtClean="0">
                <a:solidFill>
                  <a:schemeClr val="tx1"/>
                </a:solidFill>
              </a:rPr>
              <a:t>flowmeter</a:t>
            </a:r>
            <a:r>
              <a:rPr lang="en-US" sz="2000" dirty="0" smtClean="0">
                <a:solidFill>
                  <a:schemeClr val="tx1"/>
                </a:solidFill>
              </a:rPr>
              <a:t>, the same as O2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Why not Des?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A: It’s newer so it gets a newer vaporizer (Tec-9)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B: It’s too hot and needs a special heat absorbing vaporizer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C: Des is bananas, B.A.N.A.N.A.S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D: It is too unstable because it’s vapor pressure is close to atmospheric pressure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Vaporizers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Why not Des?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A: It’s newer so it gets a newer vaporizer (Tec-9)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B: It’s too hot and needs a special heat absorbing vaporizer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C: Des is bananas, B.A.N.A.N.A.S</a:t>
            </a:r>
          </a:p>
          <a:p>
            <a:pPr lvl="1"/>
            <a:r>
              <a:rPr lang="en-US" sz="3600" b="1" dirty="0" smtClean="0">
                <a:solidFill>
                  <a:srgbClr val="C00000"/>
                </a:solidFill>
              </a:rPr>
              <a:t>D: It is too unstable because it’s vapor pressure is close to atmospheric pressure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3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it is bananas trimmed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1607" y="1071496"/>
            <a:ext cx="7462401" cy="55968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847" y="221238"/>
            <a:ext cx="8596668" cy="67094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 is bananas?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9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Desflurane</a:t>
            </a:r>
            <a:r>
              <a:rPr lang="en-US" dirty="0" smtClean="0">
                <a:solidFill>
                  <a:schemeClr val="tx1"/>
                </a:solidFill>
              </a:rPr>
              <a:t> vaporizer (TEC-9)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2901"/>
            <a:ext cx="8596668" cy="442846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Heated to 39 degrees increasing VP to 1300-1500mmHg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External heat source prevents freezing from consumption of heat when Des vaporizes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Remember latent heat of vaporization (number of calories for 1g to go from liquid to vapor without changing temperature)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Des consumes more heat because it is less potent, thus more molecules are “taken away” to be used, and more has to be vaporized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Des vaporizer adds des directly into gas stream (no bypass chamber)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7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Desflurane</a:t>
            </a:r>
            <a:r>
              <a:rPr lang="en-US" dirty="0" smtClean="0">
                <a:solidFill>
                  <a:schemeClr val="tx1"/>
                </a:solidFill>
              </a:rPr>
              <a:t> vaporizer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44600" y="1473200"/>
            <a:ext cx="8225010" cy="481045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4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Altitude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happens when you use a variable bypass vaporizer at altitude?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A: Overdose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B: </a:t>
            </a:r>
            <a:r>
              <a:rPr lang="en-US" sz="2000" dirty="0" err="1" smtClean="0">
                <a:solidFill>
                  <a:schemeClr val="tx1"/>
                </a:solidFill>
              </a:rPr>
              <a:t>Underdose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C: You deliver basically the same concentration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D: You can’t, they’re too heavy to carry all the way up the mountain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6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21" y="137268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 the mountain too high?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Name that movie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Remember the titans ain't no mountain trimmed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4690" y="1349779"/>
            <a:ext cx="7225613" cy="541921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0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Altitude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happens when you use a variable bypass vaporizer at altitude?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A: Overdose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B: </a:t>
            </a:r>
            <a:r>
              <a:rPr lang="en-US" sz="2000" dirty="0" err="1" smtClean="0">
                <a:solidFill>
                  <a:schemeClr val="tx1"/>
                </a:solidFill>
              </a:rPr>
              <a:t>Underdose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3600" b="1" u="sng" dirty="0" smtClean="0">
                <a:solidFill>
                  <a:srgbClr val="C00000"/>
                </a:solidFill>
              </a:rPr>
              <a:t>C: You deliver basically the same concentration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D: You can’t, they’re too heavy to carry all the way up the mountain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1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Altitude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At altitude where pressure is ½ sea level (380) if you dial in 2% </a:t>
            </a:r>
            <a:r>
              <a:rPr lang="en-US" sz="2400" dirty="0" err="1" smtClean="0">
                <a:solidFill>
                  <a:schemeClr val="tx1"/>
                </a:solidFill>
              </a:rPr>
              <a:t>iso</a:t>
            </a:r>
            <a:r>
              <a:rPr lang="en-US" sz="2400" dirty="0" smtClean="0">
                <a:solidFill>
                  <a:schemeClr val="tx1"/>
                </a:solidFill>
              </a:rPr>
              <a:t> you will get…?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4% </a:t>
            </a:r>
            <a:r>
              <a:rPr lang="en-US" sz="2400" dirty="0" err="1" smtClean="0">
                <a:solidFill>
                  <a:schemeClr val="tx1"/>
                </a:solidFill>
              </a:rPr>
              <a:t>Iso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But you don’t overdose…why?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4% of 380 is the same as 2% of 760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 practice the vaporizer slightly overcompensates so you get a small increase at altitude in the delivered anesthetic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8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tty professor fart trimmed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372" y="272903"/>
            <a:ext cx="10841480" cy="609833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5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Altitude with </a:t>
            </a:r>
            <a:r>
              <a:rPr lang="en-US" dirty="0" err="1" smtClean="0">
                <a:solidFill>
                  <a:schemeClr val="tx1"/>
                </a:solidFill>
              </a:rPr>
              <a:t>Desflurane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16862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Why would Des be different at altitude?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Remember there is no bypass chamber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machine delivers not a partial pressure but an actual percentage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At 380 </a:t>
            </a:r>
            <a:r>
              <a:rPr lang="en-US" sz="2000" dirty="0" err="1" smtClean="0">
                <a:solidFill>
                  <a:schemeClr val="tx1"/>
                </a:solidFill>
              </a:rPr>
              <a:t>torr</a:t>
            </a:r>
            <a:r>
              <a:rPr lang="en-US" sz="2000" dirty="0" smtClean="0">
                <a:solidFill>
                  <a:schemeClr val="tx1"/>
                </a:solidFill>
              </a:rPr>
              <a:t> if you dial in 6% Des what percent of your sea level dose will you give?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A: ¼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B: ½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C: The same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D: 1.5x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69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Altitude with </a:t>
            </a:r>
            <a:r>
              <a:rPr lang="en-US" dirty="0" err="1" smtClean="0">
                <a:solidFill>
                  <a:schemeClr val="tx1"/>
                </a:solidFill>
              </a:rPr>
              <a:t>Desflurane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16862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At 380 </a:t>
            </a:r>
            <a:r>
              <a:rPr lang="en-US" sz="2000" dirty="0" err="1" smtClean="0">
                <a:solidFill>
                  <a:schemeClr val="tx1"/>
                </a:solidFill>
              </a:rPr>
              <a:t>torr</a:t>
            </a:r>
            <a:r>
              <a:rPr lang="en-US" sz="2000" dirty="0" smtClean="0">
                <a:solidFill>
                  <a:schemeClr val="tx1"/>
                </a:solidFill>
              </a:rPr>
              <a:t> if you dial in 6% Des what percent of your sea level dose will you give?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A: ¼</a:t>
            </a:r>
          </a:p>
          <a:p>
            <a:pPr lvl="1"/>
            <a:r>
              <a:rPr lang="en-US" sz="3200" b="1" u="sng" dirty="0" smtClean="0">
                <a:solidFill>
                  <a:srgbClr val="C00000"/>
                </a:solidFill>
              </a:rPr>
              <a:t>B: ½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C: The same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D: 1.5x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Remember: They made it to be safer (better to </a:t>
            </a:r>
            <a:r>
              <a:rPr lang="en-US" sz="2200" dirty="0" err="1" smtClean="0">
                <a:solidFill>
                  <a:schemeClr val="tx1"/>
                </a:solidFill>
              </a:rPr>
              <a:t>underdose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4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4000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Volatile Anesthetic Uptake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6000"/>
            <a:ext cx="8596668" cy="55541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most important thing to understand for boards is FA/Fi ratio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is the FA/Fi ratio?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Ratio of alveolar concentration to inspired concentration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is the ratio at the beginning of an inhaled induction?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FA is zero, Fi is very high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As FA approaches Fi, induction occurs.  WHY?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4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4000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Volatile Anesthetic Uptake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16000"/>
            <a:ext cx="8596668" cy="555413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Whatever happens between the inhaled air and the alveolus also happens between the blood and the brain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 other words, when the Alveolus is saturated, SO IS THE BRAIN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This means that LESS Soluble anesthetics have FASTER onset and offset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Don’t think about it getting into the blood faster if it’s soluble.  It will get into the blood no matter what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The KEY is that if it is NOT soluble it will STAY IN THE BRAIN and induction will be faster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07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Intracardiac</a:t>
            </a:r>
            <a:r>
              <a:rPr lang="en-US" dirty="0" smtClean="0">
                <a:solidFill>
                  <a:schemeClr val="tx1"/>
                </a:solidFill>
              </a:rPr>
              <a:t> shunts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6753"/>
            <a:ext cx="8596668" cy="474631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What effect does a R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L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intracardiac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shunt have on the rate of inhaled induction of anesthesia?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A: Faster induction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B: Slower induction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C: Unchanged</a:t>
            </a:r>
          </a:p>
          <a:p>
            <a:pPr lvl="1"/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Induction is slower.  Why?</a:t>
            </a:r>
          </a:p>
          <a:p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You are diluting the anesthetic concentration in the blood heading to the brain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This effect is greater for poorly soluble agents (Des,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Sevo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and less for highly soluble agents (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Iso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Enf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Hal) because the dilution is more significant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0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Intracardiac</a:t>
            </a:r>
            <a:r>
              <a:rPr lang="en-US" dirty="0" smtClean="0">
                <a:solidFill>
                  <a:schemeClr val="tx1"/>
                </a:solidFill>
              </a:rPr>
              <a:t> shunts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157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Right to Left (IV): </a:t>
            </a:r>
            <a:endParaRPr lang="en-US" sz="2800" dirty="0" smtClean="0"/>
          </a:p>
          <a:p>
            <a:pPr lvl="2"/>
            <a:r>
              <a:rPr lang="en-US" sz="2400" dirty="0" smtClean="0"/>
              <a:t>rapid </a:t>
            </a:r>
            <a:r>
              <a:rPr lang="en-US" sz="2400" dirty="0"/>
              <a:t>induction (easy to remember – blood bypasses lungs, straight to brain)</a:t>
            </a:r>
          </a:p>
          <a:p>
            <a:r>
              <a:rPr lang="en-US" sz="2800" dirty="0"/>
              <a:t>Right to Left (volatile): </a:t>
            </a:r>
            <a:endParaRPr lang="en-US" sz="2800" dirty="0" smtClean="0"/>
          </a:p>
          <a:p>
            <a:pPr lvl="2"/>
            <a:r>
              <a:rPr lang="en-US" sz="2400" dirty="0" smtClean="0"/>
              <a:t>slower </a:t>
            </a:r>
            <a:r>
              <a:rPr lang="en-US" sz="2400" dirty="0"/>
              <a:t>induction</a:t>
            </a:r>
          </a:p>
          <a:p>
            <a:r>
              <a:rPr lang="en-US" sz="2800" dirty="0"/>
              <a:t>Left to Right (IV): </a:t>
            </a:r>
            <a:endParaRPr lang="en-US" sz="2800" dirty="0" smtClean="0"/>
          </a:p>
          <a:p>
            <a:pPr lvl="2"/>
            <a:r>
              <a:rPr lang="en-US" sz="2400" dirty="0" smtClean="0"/>
              <a:t>little </a:t>
            </a:r>
            <a:r>
              <a:rPr lang="en-US" sz="2400" dirty="0"/>
              <a:t>effect on induction</a:t>
            </a:r>
          </a:p>
          <a:p>
            <a:r>
              <a:rPr lang="en-US" sz="2800" dirty="0"/>
              <a:t>Left to Right (volatile): </a:t>
            </a:r>
            <a:endParaRPr lang="en-US" sz="2800" dirty="0" smtClean="0"/>
          </a:p>
          <a:p>
            <a:pPr lvl="2"/>
            <a:r>
              <a:rPr lang="en-US" sz="2400" dirty="0" smtClean="0"/>
              <a:t>little </a:t>
            </a:r>
            <a:r>
              <a:rPr lang="en-US" sz="2400" dirty="0"/>
              <a:t>effect on induction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9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Solubility Coefficient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8153"/>
            <a:ext cx="8596668" cy="46832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the blood-gas solubility coefficient?</a:t>
            </a:r>
          </a:p>
          <a:p>
            <a:pPr lvl="1"/>
            <a:r>
              <a:rPr lang="en-US" sz="2000" dirty="0" smtClean="0"/>
              <a:t>Ratio of the amount dissolved in blood to the amount dissolved in air</a:t>
            </a:r>
          </a:p>
          <a:p>
            <a:pPr lvl="1"/>
            <a:r>
              <a:rPr lang="en-US" sz="2000" dirty="0" smtClean="0"/>
              <a:t>So the higher the number the more soluble (more in blood, less in air)</a:t>
            </a:r>
          </a:p>
          <a:p>
            <a:pPr lvl="2"/>
            <a:r>
              <a:rPr lang="en-US" sz="2000" dirty="0"/>
              <a:t>Halothane: 2.54</a:t>
            </a:r>
          </a:p>
          <a:p>
            <a:pPr lvl="2"/>
            <a:r>
              <a:rPr lang="en-US" sz="2000" dirty="0" err="1"/>
              <a:t>Enflurane</a:t>
            </a:r>
            <a:r>
              <a:rPr lang="en-US" sz="2000" dirty="0"/>
              <a:t>: 1.90</a:t>
            </a:r>
          </a:p>
          <a:p>
            <a:pPr lvl="2"/>
            <a:r>
              <a:rPr lang="en-US" sz="2000" dirty="0" err="1"/>
              <a:t>Isoflurane</a:t>
            </a:r>
            <a:r>
              <a:rPr lang="en-US" sz="2000" dirty="0"/>
              <a:t>: 1.46 </a:t>
            </a:r>
          </a:p>
          <a:p>
            <a:pPr lvl="2"/>
            <a:r>
              <a:rPr lang="en-US" sz="2000" dirty="0" err="1" smtClean="0"/>
              <a:t>Sevoflurane</a:t>
            </a:r>
            <a:r>
              <a:rPr lang="en-US" sz="2000" dirty="0"/>
              <a:t>: 0.69 </a:t>
            </a:r>
          </a:p>
          <a:p>
            <a:pPr lvl="2"/>
            <a:r>
              <a:rPr lang="en-US" sz="2000" dirty="0" err="1" smtClean="0"/>
              <a:t>Desflurane</a:t>
            </a:r>
            <a:r>
              <a:rPr lang="en-US" sz="2000" dirty="0"/>
              <a:t>: 0.42 </a:t>
            </a:r>
          </a:p>
          <a:p>
            <a:pPr lvl="2"/>
            <a:r>
              <a:rPr lang="en-US" sz="2000" dirty="0" smtClean="0"/>
              <a:t>N2O</a:t>
            </a:r>
            <a:r>
              <a:rPr lang="en-US" sz="2000" dirty="0"/>
              <a:t>: </a:t>
            </a:r>
            <a:r>
              <a:rPr lang="en-US" sz="2000" dirty="0" smtClean="0"/>
              <a:t>0.46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9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Alveolar Ventilation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effect does increased alveolar ventilation have on inhaled induction?</a:t>
            </a:r>
          </a:p>
          <a:p>
            <a:pPr lvl="1"/>
            <a:r>
              <a:rPr lang="en-US" sz="2400" dirty="0" smtClean="0"/>
              <a:t>Increases rate of induction BUT depends on solubility…how?</a:t>
            </a:r>
          </a:p>
          <a:p>
            <a:pPr lvl="1"/>
            <a:r>
              <a:rPr lang="en-US" sz="2400" dirty="0" smtClean="0"/>
              <a:t>Larger impact on more soluble agents…why?</a:t>
            </a:r>
          </a:p>
          <a:p>
            <a:pPr lvl="1"/>
            <a:r>
              <a:rPr lang="en-US" sz="2400" dirty="0" smtClean="0"/>
              <a:t>It “disappears” faster so replacing it will increase FA/Fi more.  With poorly soluble, it doesn’t disappear so it’s still there so delivering more has less effect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5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V/Q mismatch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3989"/>
            <a:ext cx="8596668" cy="489473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Endobronchial</a:t>
            </a:r>
            <a:r>
              <a:rPr lang="en-US" sz="2400" dirty="0" smtClean="0">
                <a:solidFill>
                  <a:schemeClr val="tx1"/>
                </a:solidFill>
              </a:rPr>
              <a:t> intubation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One lung gets twice the minute ventilation and the other gets none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 lung that gets no gas will contribute blood with no anesthetic, so induction is slowed.  The question is, does it vary with solubility?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YES!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Why?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For poorly soluble gas the FA/Fi doesn’t change much with the doubled minute ventilation but for highly soluble gasses it does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So for the ventilated lung, you have a bigger CHANGE in your rate of rise of FA/Fi with more soluble anesthetics so V/Q mismatch slows their onset LESS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 other words, with V/Q mismatch onset is slowed MORE for poorly soluble agents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80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Cardiac Output—a tough 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1907"/>
            <a:ext cx="8596668" cy="45988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Higher cardiac output has what effect on rate of inhaled induction?</a:t>
            </a:r>
          </a:p>
          <a:p>
            <a:r>
              <a:rPr lang="en-US" sz="2000" dirty="0" smtClean="0"/>
              <a:t>SLOWS the rate of induction… WHAT? But doesn’t it carry more to the brain?</a:t>
            </a:r>
          </a:p>
          <a:p>
            <a:r>
              <a:rPr lang="en-US" sz="2000" dirty="0" smtClean="0"/>
              <a:t>But it carries it away from the alveoli, </a:t>
            </a:r>
            <a:r>
              <a:rPr lang="en-US" sz="2000" dirty="0" err="1" smtClean="0"/>
              <a:t>decreaseing</a:t>
            </a:r>
            <a:r>
              <a:rPr lang="en-US" sz="2000" dirty="0" smtClean="0"/>
              <a:t> FA/Fi and slowing induction</a:t>
            </a:r>
          </a:p>
          <a:p>
            <a:r>
              <a:rPr lang="en-US" sz="2000" dirty="0" smtClean="0"/>
              <a:t>Remember: It’s all about FA/Fi. Think: Yes, it goes to the brain, but it goes everywhere else too and if it is soluble it will dissolve OUT of the brain </a:t>
            </a:r>
          </a:p>
          <a:p>
            <a:r>
              <a:rPr lang="en-US" sz="2000" dirty="0" smtClean="0"/>
              <a:t>This effect is more pronounced for which? Soluble or Insoluble?</a:t>
            </a:r>
          </a:p>
          <a:p>
            <a:r>
              <a:rPr lang="en-US" sz="2000" dirty="0" smtClean="0"/>
              <a:t>Soluble, because FA/Fi will decrease more as more is taken away from the alveolus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26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914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Agenda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14400"/>
            <a:ext cx="9139766" cy="570155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Introductions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Vapor Pressure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Anesthetic concentration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Vaporizer Types and safety features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Uptake and elimination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Effects of ventilation and circulation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Concentration effect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Second gas effect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Nitrous Oxide in closed spaces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Tips and Tricks for anesthesia and life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Questions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2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23" y="390244"/>
            <a:ext cx="5199057" cy="63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1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5729"/>
            <a:ext cx="8596668" cy="4867836"/>
          </a:xfrm>
        </p:spPr>
        <p:txBody>
          <a:bodyPr>
            <a:norm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 important factors: Higher alveolar ventilation, lower FRC, these have what effect?</a:t>
            </a:r>
          </a:p>
          <a:p>
            <a:pPr lvl="1"/>
            <a:r>
              <a:rPr lang="en-US" sz="2400" dirty="0" smtClean="0"/>
              <a:t>Faster induction.  Why?</a:t>
            </a:r>
          </a:p>
          <a:p>
            <a:pPr lvl="1"/>
            <a:r>
              <a:rPr lang="en-US" sz="2400" dirty="0" smtClean="0"/>
              <a:t>Higher alveolar ventilation introduces more agent, rapid rise of FA/Fi</a:t>
            </a:r>
          </a:p>
          <a:p>
            <a:pPr lvl="1"/>
            <a:r>
              <a:rPr lang="en-US" sz="2400" dirty="0" smtClean="0"/>
              <a:t>Lower FRC means smaller reservoir for agent to “escape to” so faster rise in FA/Fi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7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Concentration effect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rate of rise of FA/Fi is accelerated by high initial concentration of agent</a:t>
            </a:r>
          </a:p>
          <a:p>
            <a:r>
              <a:rPr lang="en-US" sz="2800" dirty="0" smtClean="0"/>
              <a:t>Only clinically relevant with nitrous</a:t>
            </a:r>
          </a:p>
          <a:p>
            <a:r>
              <a:rPr lang="en-US" sz="2800" dirty="0" smtClean="0"/>
              <a:t>When some is taken up into blood from alveoli, whatever is in the bronchus will get “sucked in” and if it has a high concentration the FA will rise quickly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16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Second Gas Effect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1" y="1415236"/>
            <a:ext cx="5136777" cy="52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31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Second gas effect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3333"/>
            <a:ext cx="8596668" cy="20270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Nitrous is 20x more soluble than O2 or N2 (even though it is “poorly soluble”)</a:t>
            </a:r>
          </a:p>
          <a:p>
            <a:r>
              <a:rPr lang="en-US" sz="2000" dirty="0" smtClean="0"/>
              <a:t>So it is taken up faster than it can be replaced in alveolus</a:t>
            </a:r>
          </a:p>
          <a:p>
            <a:r>
              <a:rPr lang="en-US" sz="2000" dirty="0" smtClean="0"/>
              <a:t>For a time this increases the fraction of the second gas that is still there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29" y="3720353"/>
            <a:ext cx="4054289" cy="26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9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17746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Nitrous in closed spaces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64" y="1584855"/>
            <a:ext cx="8596668" cy="838105"/>
          </a:xfrm>
        </p:spPr>
        <p:txBody>
          <a:bodyPr/>
          <a:lstStyle/>
          <a:p>
            <a:r>
              <a:rPr lang="en-US" dirty="0" smtClean="0"/>
              <a:t>What happens when you use nitrous in someone with an air embolus?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63" y="2637303"/>
            <a:ext cx="4401671" cy="40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0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Nitrous in closed spaces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9981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happens when you use nitrous in someone with a PTX?</a:t>
            </a:r>
          </a:p>
          <a:p>
            <a:r>
              <a:rPr lang="en-US" sz="3600" dirty="0" smtClean="0"/>
              <a:t>PTX doubles in size in 10 min on 50% nitrous, 4x the size on 75% nitrous</a:t>
            </a:r>
          </a:p>
          <a:p>
            <a:r>
              <a:rPr lang="en-US" sz="3600" dirty="0" smtClean="0"/>
              <a:t>Eye cases?  Ear cases?</a:t>
            </a:r>
          </a:p>
          <a:p>
            <a:r>
              <a:rPr lang="en-US" sz="3600" dirty="0" smtClean="0"/>
              <a:t>Endotracheal tube cuff?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6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Nitrous in closed spaces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4671453" cy="5340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65" y="2385121"/>
            <a:ext cx="4758917" cy="27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3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4706"/>
            <a:ext cx="8596668" cy="46966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Know your vapor pressures, HI-SE (~240, ~160); Des 670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Altitude (Des gets </a:t>
            </a:r>
            <a:r>
              <a:rPr lang="en-US" dirty="0" err="1" smtClean="0">
                <a:solidFill>
                  <a:schemeClr val="tx1"/>
                </a:solidFill>
              </a:rPr>
              <a:t>underdosed</a:t>
            </a:r>
            <a:r>
              <a:rPr lang="en-US" dirty="0" smtClean="0">
                <a:solidFill>
                  <a:schemeClr val="tx1"/>
                </a:solidFill>
              </a:rPr>
              <a:t>, the rest get slight overdose)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FA/Fi: less </a:t>
            </a:r>
            <a:r>
              <a:rPr lang="en-US" dirty="0" err="1" smtClean="0">
                <a:solidFill>
                  <a:schemeClr val="tx1"/>
                </a:solidFill>
              </a:rPr>
              <a:t>solube</a:t>
            </a:r>
            <a:r>
              <a:rPr lang="en-US" dirty="0" smtClean="0">
                <a:solidFill>
                  <a:schemeClr val="tx1"/>
                </a:solidFill>
              </a:rPr>
              <a:t>=faster onset because FA/Fi rises faster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Factors affecting onset	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Alveolar ventilation: Speeds onset, more for soluble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L shunt: Slows onset, more for insoluble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V/Q mismatch: slows onset, more for insoluble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Increased Cardiac output: Slows onset, more for soluble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Being an infant: Speeds onset (higher alveolar vent and lower FRC)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Concentration and second gas effects: Nitrous increases rate of rise of itself and other inhaled anesthetics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Nitrous in closed spaces expands rapidly</a:t>
            </a:r>
          </a:p>
          <a:p>
            <a:pPr lvl="1"/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93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>
                <a:solidFill>
                  <a:schemeClr val="tx1"/>
                </a:solidFill>
              </a:rPr>
              <a:t>Vapor Pressure</a:t>
            </a: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8961966" cy="4364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Which inhaled anesthetic gas has the highest vapor pressure?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A: </a:t>
            </a:r>
            <a:r>
              <a:rPr lang="en-US" sz="2400" dirty="0" err="1" smtClean="0">
                <a:solidFill>
                  <a:schemeClr val="tx1"/>
                </a:solidFill>
              </a:rPr>
              <a:t>Sevoflurane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B: </a:t>
            </a:r>
            <a:r>
              <a:rPr lang="en-US" sz="2400" dirty="0" err="1" smtClean="0">
                <a:solidFill>
                  <a:schemeClr val="tx1"/>
                </a:solidFill>
              </a:rPr>
              <a:t>Desflurane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C: Nitrous oxide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D: Halothane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8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>
                <a:solidFill>
                  <a:schemeClr val="tx1"/>
                </a:solidFill>
              </a:rPr>
              <a:t>Vapor Pressure</a:t>
            </a: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8961966" cy="4364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Which inhaled anesthetic gas has the highest vapor pressure?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A: </a:t>
            </a:r>
            <a:r>
              <a:rPr lang="en-US" sz="2400" dirty="0" err="1" smtClean="0">
                <a:solidFill>
                  <a:schemeClr val="tx1"/>
                </a:solidFill>
              </a:rPr>
              <a:t>Sevoflurane</a:t>
            </a:r>
            <a:r>
              <a:rPr lang="en-US" sz="2400" dirty="0" smtClean="0">
                <a:solidFill>
                  <a:schemeClr val="tx1"/>
                </a:solidFill>
              </a:rPr>
              <a:t> 157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B: </a:t>
            </a:r>
            <a:r>
              <a:rPr lang="en-US" sz="2400" dirty="0" err="1" smtClean="0">
                <a:solidFill>
                  <a:schemeClr val="tx1"/>
                </a:solidFill>
              </a:rPr>
              <a:t>Desflurane</a:t>
            </a:r>
            <a:r>
              <a:rPr lang="en-US" sz="2400" dirty="0" smtClean="0">
                <a:solidFill>
                  <a:schemeClr val="tx1"/>
                </a:solidFill>
              </a:rPr>
              <a:t> 669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3600" b="1" dirty="0" smtClean="0">
                <a:solidFill>
                  <a:srgbClr val="C00000"/>
                </a:solidFill>
              </a:rPr>
              <a:t>C: Nitrous oxide 38,770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D: Halothane 243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6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vapor pressure?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5301"/>
            <a:ext cx="8596668" cy="42760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Definition?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 a closed container, molecules from a volatile liquid escape the liquid phase and become vapor.  They strike the wall of the container exerting pressure.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Directly proportional to what?  Why?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Temperature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Because increasing temperature will increase the ratio of </a:t>
            </a:r>
            <a:r>
              <a:rPr lang="en-US" sz="2000" dirty="0" err="1" smtClean="0">
                <a:solidFill>
                  <a:schemeClr val="tx1"/>
                </a:solidFill>
              </a:rPr>
              <a:t>gas:liquid</a:t>
            </a:r>
            <a:r>
              <a:rPr lang="en-US" sz="2000" dirty="0" smtClean="0">
                <a:solidFill>
                  <a:schemeClr val="tx1"/>
                </a:solidFill>
              </a:rPr>
              <a:t> molecules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62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you accidentally filled your </a:t>
            </a:r>
            <a:r>
              <a:rPr lang="en-US" dirty="0" err="1" smtClean="0">
                <a:solidFill>
                  <a:schemeClr val="tx1"/>
                </a:solidFill>
              </a:rPr>
              <a:t>sevo</a:t>
            </a:r>
            <a:r>
              <a:rPr lang="en-US" dirty="0" smtClean="0">
                <a:solidFill>
                  <a:schemeClr val="tx1"/>
                </a:solidFill>
              </a:rPr>
              <a:t> vaporizer with </a:t>
            </a:r>
            <a:r>
              <a:rPr lang="en-US" dirty="0" err="1" smtClean="0">
                <a:solidFill>
                  <a:schemeClr val="tx1"/>
                </a:solidFill>
              </a:rPr>
              <a:t>iso</a:t>
            </a:r>
            <a:r>
              <a:rPr lang="en-US" dirty="0" smtClean="0">
                <a:solidFill>
                  <a:schemeClr val="tx1"/>
                </a:solidFill>
              </a:rPr>
              <a:t>, what would happen?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You would deliver an overdose of inhaled anesthetic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Why?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Vapor pressure of </a:t>
            </a:r>
            <a:r>
              <a:rPr lang="en-US" sz="2400" dirty="0" err="1" smtClean="0">
                <a:solidFill>
                  <a:schemeClr val="tx1"/>
                </a:solidFill>
              </a:rPr>
              <a:t>Sevo</a:t>
            </a:r>
            <a:r>
              <a:rPr lang="en-US" sz="2400" dirty="0" smtClean="0">
                <a:solidFill>
                  <a:schemeClr val="tx1"/>
                </a:solidFill>
              </a:rPr>
              <a:t> 157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Vapor pressure of </a:t>
            </a:r>
            <a:r>
              <a:rPr lang="en-US" sz="2400" dirty="0" err="1" smtClean="0">
                <a:solidFill>
                  <a:schemeClr val="tx1"/>
                </a:solidFill>
              </a:rPr>
              <a:t>Iso</a:t>
            </a:r>
            <a:r>
              <a:rPr lang="en-US" sz="2400" dirty="0" smtClean="0">
                <a:solidFill>
                  <a:schemeClr val="tx1"/>
                </a:solidFill>
              </a:rPr>
              <a:t> 238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Variable bypass vaporizer is agent specific—will direct flow based on </a:t>
            </a:r>
            <a:r>
              <a:rPr lang="en-US" sz="2400" dirty="0" err="1" smtClean="0">
                <a:solidFill>
                  <a:schemeClr val="tx1"/>
                </a:solidFill>
              </a:rPr>
              <a:t>sevo’s</a:t>
            </a:r>
            <a:r>
              <a:rPr lang="en-US" sz="2400" dirty="0" smtClean="0">
                <a:solidFill>
                  <a:schemeClr val="tx1"/>
                </a:solidFill>
              </a:rPr>
              <a:t> VP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44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HI-C (HI-SE)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22499" y="1402858"/>
            <a:ext cx="5074021" cy="497254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83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HI-SE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Halothane 243; </a:t>
            </a:r>
            <a:r>
              <a:rPr lang="en-US" sz="2800" dirty="0" err="1" smtClean="0">
                <a:solidFill>
                  <a:schemeClr val="tx1"/>
                </a:solidFill>
              </a:rPr>
              <a:t>Isoflurane</a:t>
            </a:r>
            <a:r>
              <a:rPr lang="en-US" sz="2800" dirty="0" smtClean="0">
                <a:solidFill>
                  <a:schemeClr val="tx1"/>
                </a:solidFill>
              </a:rPr>
              <a:t> 238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Sevoflurane</a:t>
            </a:r>
            <a:r>
              <a:rPr lang="en-US" sz="2800" dirty="0" smtClean="0">
                <a:solidFill>
                  <a:schemeClr val="tx1"/>
                </a:solidFill>
              </a:rPr>
              <a:t> 157; </a:t>
            </a:r>
            <a:r>
              <a:rPr lang="en-US" sz="2800" dirty="0" err="1" smtClean="0">
                <a:solidFill>
                  <a:schemeClr val="tx1"/>
                </a:solidFill>
              </a:rPr>
              <a:t>Enflurane</a:t>
            </a:r>
            <a:r>
              <a:rPr lang="en-US" sz="2800" dirty="0" smtClean="0">
                <a:solidFill>
                  <a:schemeClr val="tx1"/>
                </a:solidFill>
              </a:rPr>
              <a:t> 172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2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2921</TotalTime>
  <Words>1832</Words>
  <Application>Microsoft Office PowerPoint</Application>
  <PresentationFormat>Custom</PresentationFormat>
  <Paragraphs>232</Paragraphs>
  <Slides>38</Slides>
  <Notes>4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Facet</vt:lpstr>
      <vt:lpstr>Gas Laws</vt:lpstr>
      <vt:lpstr>Slide 2</vt:lpstr>
      <vt:lpstr>Agenda</vt:lpstr>
      <vt:lpstr>Vapor Pressure</vt:lpstr>
      <vt:lpstr>Vapor Pressure</vt:lpstr>
      <vt:lpstr>What is vapor pressure?</vt:lpstr>
      <vt:lpstr>If you accidentally filled your sevo vaporizer with iso, what would happen?</vt:lpstr>
      <vt:lpstr>HI-C (HI-SE)</vt:lpstr>
      <vt:lpstr>HI-SE</vt:lpstr>
      <vt:lpstr>Variable Bypass Vaporizers</vt:lpstr>
      <vt:lpstr>Vaporizers</vt:lpstr>
      <vt:lpstr>Vaporizers</vt:lpstr>
      <vt:lpstr>Des is bananas?</vt:lpstr>
      <vt:lpstr>Desflurane vaporizer (TEC-9)</vt:lpstr>
      <vt:lpstr>Desflurane vaporizer</vt:lpstr>
      <vt:lpstr>Altitude</vt:lpstr>
      <vt:lpstr>Is the mountain too high?  Name that movie</vt:lpstr>
      <vt:lpstr>Altitude</vt:lpstr>
      <vt:lpstr>Altitude</vt:lpstr>
      <vt:lpstr>Altitude with Desflurane</vt:lpstr>
      <vt:lpstr>Altitude with Desflurane</vt:lpstr>
      <vt:lpstr>Volatile Anesthetic Uptake</vt:lpstr>
      <vt:lpstr>Volatile Anesthetic Uptake</vt:lpstr>
      <vt:lpstr>Intracardiac shunts</vt:lpstr>
      <vt:lpstr>Intracardiac shunts</vt:lpstr>
      <vt:lpstr>Solubility Coefficient</vt:lpstr>
      <vt:lpstr>Alveolar Ventilation</vt:lpstr>
      <vt:lpstr>V/Q mismatch</vt:lpstr>
      <vt:lpstr>Cardiac Output—a tough one</vt:lpstr>
      <vt:lpstr>INFANTS</vt:lpstr>
      <vt:lpstr>Infants</vt:lpstr>
      <vt:lpstr>Concentration effect</vt:lpstr>
      <vt:lpstr>Second Gas Effect</vt:lpstr>
      <vt:lpstr>Second gas effect</vt:lpstr>
      <vt:lpstr>Nitrous in closed spaces</vt:lpstr>
      <vt:lpstr>Nitrous in closed spaces</vt:lpstr>
      <vt:lpstr>Nitrous in closed spaces</vt:lpstr>
      <vt:lpstr>Summary</vt:lpstr>
    </vt:vector>
  </TitlesOfParts>
  <Company>Johns Hopkins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Laws</dc:title>
  <dc:creator>Jed Wolpaw</dc:creator>
  <cp:lastModifiedBy>Jed Wolpaw</cp:lastModifiedBy>
  <cp:revision>53</cp:revision>
  <cp:lastPrinted>2015-08-20T17:53:13Z</cp:lastPrinted>
  <dcterms:created xsi:type="dcterms:W3CDTF">2015-08-22T23:42:54Z</dcterms:created>
  <dcterms:modified xsi:type="dcterms:W3CDTF">2015-08-23T00:07:00Z</dcterms:modified>
</cp:coreProperties>
</file>