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78" r:id="rId2"/>
    <p:sldId id="293" r:id="rId3"/>
    <p:sldId id="294" r:id="rId4"/>
    <p:sldId id="256" r:id="rId5"/>
    <p:sldId id="257" r:id="rId6"/>
    <p:sldId id="295" r:id="rId7"/>
    <p:sldId id="341" r:id="rId8"/>
    <p:sldId id="340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63" r:id="rId17"/>
    <p:sldId id="284" r:id="rId18"/>
    <p:sldId id="268" r:id="rId19"/>
    <p:sldId id="269" r:id="rId20"/>
    <p:sldId id="286" r:id="rId21"/>
    <p:sldId id="287" r:id="rId22"/>
    <p:sldId id="289" r:id="rId23"/>
    <p:sldId id="308" r:id="rId24"/>
    <p:sldId id="259" r:id="rId25"/>
    <p:sldId id="260" r:id="rId26"/>
    <p:sldId id="261" r:id="rId27"/>
    <p:sldId id="262" r:id="rId28"/>
    <p:sldId id="279" r:id="rId29"/>
    <p:sldId id="323" r:id="rId30"/>
    <p:sldId id="324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38" r:id="rId41"/>
    <p:sldId id="339" r:id="rId42"/>
    <p:sldId id="281" r:id="rId43"/>
    <p:sldId id="282" r:id="rId44"/>
    <p:sldId id="285" r:id="rId45"/>
    <p:sldId id="309" r:id="rId46"/>
    <p:sldId id="310" r:id="rId47"/>
    <p:sldId id="311" r:id="rId48"/>
    <p:sldId id="342" r:id="rId49"/>
    <p:sldId id="312" r:id="rId50"/>
    <p:sldId id="313" r:id="rId51"/>
    <p:sldId id="314" r:id="rId52"/>
    <p:sldId id="315" r:id="rId53"/>
    <p:sldId id="316" r:id="rId54"/>
    <p:sldId id="320" r:id="rId55"/>
    <p:sldId id="32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HPS%20Financial\HPS%20Collections%2020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PG-1 and CA-1 Providers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Sheet2!$B$2:$B$21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cat>
          <c:val>
            <c:numRef>
              <c:f>Sheet2!$C$2:$C$21</c:f>
              <c:numCache>
                <c:formatCode>#,##0</c:formatCode>
                <c:ptCount val="20"/>
                <c:pt idx="0" formatCode="General">
                  <c:v>957</c:v>
                </c:pt>
                <c:pt idx="1">
                  <c:v>1017</c:v>
                </c:pt>
                <c:pt idx="2">
                  <c:v>1025</c:v>
                </c:pt>
                <c:pt idx="3" formatCode="General">
                  <c:v>943</c:v>
                </c:pt>
                <c:pt idx="4" formatCode="General">
                  <c:v>825</c:v>
                </c:pt>
                <c:pt idx="5" formatCode="General">
                  <c:v>536</c:v>
                </c:pt>
                <c:pt idx="6" formatCode="General">
                  <c:v>324</c:v>
                </c:pt>
                <c:pt idx="7" formatCode="General">
                  <c:v>497</c:v>
                </c:pt>
                <c:pt idx="8" formatCode="General">
                  <c:v>645</c:v>
                </c:pt>
                <c:pt idx="9" formatCode="General">
                  <c:v>656</c:v>
                </c:pt>
                <c:pt idx="10" formatCode="General">
                  <c:v>801</c:v>
                </c:pt>
                <c:pt idx="11" formatCode="General">
                  <c:v>973</c:v>
                </c:pt>
                <c:pt idx="12" formatCode="General">
                  <c:v>1112</c:v>
                </c:pt>
                <c:pt idx="13" formatCode="General">
                  <c:v>1211</c:v>
                </c:pt>
                <c:pt idx="14" formatCode="General">
                  <c:v>1200</c:v>
                </c:pt>
                <c:pt idx="15" formatCode="General">
                  <c:v>1230</c:v>
                </c:pt>
                <c:pt idx="16" formatCode="General">
                  <c:v>1287</c:v>
                </c:pt>
                <c:pt idx="17" formatCode="General">
                  <c:v>1286</c:v>
                </c:pt>
                <c:pt idx="18" formatCode="General">
                  <c:v>1328</c:v>
                </c:pt>
                <c:pt idx="19" formatCode="General">
                  <c:v>1347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C-45D5-8E92-9B807EB25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24568"/>
        <c:axId val="172324960"/>
      </c:lineChart>
      <c:catAx>
        <c:axId val="17232456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324960"/>
        <c:crosses val="autoZero"/>
        <c:auto val="1"/>
        <c:lblAlgn val="ctr"/>
        <c:lblOffset val="100"/>
        <c:noMultiLvlLbl val="0"/>
      </c:catAx>
      <c:valAx>
        <c:axId val="172324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2324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5A75D-7720-4C4D-A7C0-780981F6587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53175-8F7B-4F00-A0AB-29FA2C80ED59}">
      <dgm:prSet phldrT="[Text]"/>
      <dgm:spPr/>
      <dgm:t>
        <a:bodyPr/>
        <a:lstStyle/>
        <a:p>
          <a:r>
            <a:rPr lang="en-US" dirty="0" smtClean="0"/>
            <a:t>Supply Demand Shifts</a:t>
          </a:r>
          <a:endParaRPr lang="en-US" dirty="0"/>
        </a:p>
      </dgm:t>
    </dgm:pt>
    <dgm:pt modelId="{CD8A077E-8CF4-48F7-AC2F-8A4275418617}" type="parTrans" cxnId="{140CEB0C-F5C3-430B-B02B-8116F048963A}">
      <dgm:prSet/>
      <dgm:spPr/>
      <dgm:t>
        <a:bodyPr/>
        <a:lstStyle/>
        <a:p>
          <a:endParaRPr lang="en-US"/>
        </a:p>
      </dgm:t>
    </dgm:pt>
    <dgm:pt modelId="{87D089BD-6360-493F-A863-43BFC2F872A5}" type="sibTrans" cxnId="{140CEB0C-F5C3-430B-B02B-8116F048963A}">
      <dgm:prSet/>
      <dgm:spPr/>
      <dgm:t>
        <a:bodyPr/>
        <a:lstStyle/>
        <a:p>
          <a:endParaRPr lang="en-US"/>
        </a:p>
      </dgm:t>
    </dgm:pt>
    <dgm:pt modelId="{FACD2C6C-951C-4484-B65A-A8F063746BDF}">
      <dgm:prSet phldrT="[Text]"/>
      <dgm:spPr/>
      <dgm:t>
        <a:bodyPr/>
        <a:lstStyle/>
        <a:p>
          <a:r>
            <a:rPr lang="en-US" dirty="0" smtClean="0"/>
            <a:t>Outcomes, Quality</a:t>
          </a:r>
          <a:endParaRPr lang="en-US" dirty="0"/>
        </a:p>
      </dgm:t>
    </dgm:pt>
    <dgm:pt modelId="{85967F69-4813-4F8A-A98A-CDC3D5794B1E}" type="parTrans" cxnId="{ACFE458D-9394-48FC-B8B2-94F9F0CCD4E6}">
      <dgm:prSet/>
      <dgm:spPr/>
      <dgm:t>
        <a:bodyPr/>
        <a:lstStyle/>
        <a:p>
          <a:endParaRPr lang="en-US"/>
        </a:p>
      </dgm:t>
    </dgm:pt>
    <dgm:pt modelId="{C6A7D092-7F5D-49AB-BC05-C457C173CA1D}" type="sibTrans" cxnId="{ACFE458D-9394-48FC-B8B2-94F9F0CCD4E6}">
      <dgm:prSet/>
      <dgm:spPr/>
      <dgm:t>
        <a:bodyPr/>
        <a:lstStyle/>
        <a:p>
          <a:endParaRPr lang="en-US"/>
        </a:p>
      </dgm:t>
    </dgm:pt>
    <dgm:pt modelId="{B55A796A-C59A-48DC-8753-DF9CA2C1BB41}">
      <dgm:prSet phldrT="[Text]"/>
      <dgm:spPr/>
      <dgm:t>
        <a:bodyPr/>
        <a:lstStyle/>
        <a:p>
          <a:r>
            <a:rPr lang="en-US" dirty="0" smtClean="0"/>
            <a:t>Payment Reform</a:t>
          </a:r>
          <a:endParaRPr lang="en-US" dirty="0"/>
        </a:p>
      </dgm:t>
    </dgm:pt>
    <dgm:pt modelId="{BF13E337-2CCD-41F1-88DE-5F8BB0564F22}" type="parTrans" cxnId="{C0BEA78A-6F45-4823-8663-340031EE74FD}">
      <dgm:prSet/>
      <dgm:spPr/>
      <dgm:t>
        <a:bodyPr/>
        <a:lstStyle/>
        <a:p>
          <a:endParaRPr lang="en-US"/>
        </a:p>
      </dgm:t>
    </dgm:pt>
    <dgm:pt modelId="{2287260B-35EE-49AD-B4F4-81F646114245}" type="sibTrans" cxnId="{C0BEA78A-6F45-4823-8663-340031EE74FD}">
      <dgm:prSet/>
      <dgm:spPr/>
      <dgm:t>
        <a:bodyPr/>
        <a:lstStyle/>
        <a:p>
          <a:endParaRPr lang="en-US"/>
        </a:p>
      </dgm:t>
    </dgm:pt>
    <dgm:pt modelId="{3B09DFEB-8A50-465C-A47A-7B91116877CA}">
      <dgm:prSet phldrT="[Text]" custT="1"/>
      <dgm:spPr/>
      <dgm:t>
        <a:bodyPr/>
        <a:lstStyle/>
        <a:p>
          <a:endParaRPr lang="en-US" sz="3200" b="1" dirty="0" smtClean="0"/>
        </a:p>
        <a:p>
          <a:endParaRPr lang="en-US" sz="3200" b="1" dirty="0" smtClean="0"/>
        </a:p>
        <a:p>
          <a:endParaRPr lang="en-US" sz="3200" b="1" dirty="0" smtClean="0"/>
        </a:p>
        <a:p>
          <a:r>
            <a:rPr lang="en-US" sz="3600" b="1" dirty="0" smtClean="0">
              <a:solidFill>
                <a:schemeClr val="tx1"/>
              </a:solidFill>
            </a:rPr>
            <a:t>Tomorrow’s Anesthesia Trends</a:t>
          </a:r>
          <a:endParaRPr lang="en-US" sz="3600" b="1" dirty="0">
            <a:solidFill>
              <a:schemeClr val="tx1"/>
            </a:solidFill>
          </a:endParaRPr>
        </a:p>
      </dgm:t>
    </dgm:pt>
    <dgm:pt modelId="{2D1EE234-425D-47B9-844E-650894F0587D}" type="parTrans" cxnId="{2E2135BF-4CF9-41CA-8D16-1B1605E1DC82}">
      <dgm:prSet/>
      <dgm:spPr/>
      <dgm:t>
        <a:bodyPr/>
        <a:lstStyle/>
        <a:p>
          <a:endParaRPr lang="en-US"/>
        </a:p>
      </dgm:t>
    </dgm:pt>
    <dgm:pt modelId="{D6445599-512A-4815-89E0-A76BC8B6C7CE}" type="sibTrans" cxnId="{2E2135BF-4CF9-41CA-8D16-1B1605E1DC82}">
      <dgm:prSet/>
      <dgm:spPr/>
      <dgm:t>
        <a:bodyPr/>
        <a:lstStyle/>
        <a:p>
          <a:endParaRPr lang="en-US"/>
        </a:p>
      </dgm:t>
    </dgm:pt>
    <dgm:pt modelId="{AA27D246-A6CE-46C9-A63F-1E7102D0EA68}" type="pres">
      <dgm:prSet presAssocID="{0345A75D-7720-4C4D-A7C0-780981F6587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BE891-8C19-4F1D-A68E-00744A5B4894}" type="pres">
      <dgm:prSet presAssocID="{0345A75D-7720-4C4D-A7C0-780981F65872}" presName="ellipse" presStyleLbl="trBgShp" presStyleIdx="0" presStyleCnt="1"/>
      <dgm:spPr>
        <a:solidFill>
          <a:schemeClr val="accent5">
            <a:alpha val="40000"/>
          </a:schemeClr>
        </a:solidFill>
      </dgm:spPr>
      <dgm:t>
        <a:bodyPr/>
        <a:lstStyle/>
        <a:p>
          <a:endParaRPr lang="en-US"/>
        </a:p>
      </dgm:t>
    </dgm:pt>
    <dgm:pt modelId="{AB32347C-F5ED-400C-8782-56F2D14F53C1}" type="pres">
      <dgm:prSet presAssocID="{0345A75D-7720-4C4D-A7C0-780981F65872}" presName="arrow1" presStyleLbl="fgShp" presStyleIdx="0" presStyleCnt="1"/>
      <dgm:spPr/>
    </dgm:pt>
    <dgm:pt modelId="{C3017F29-CE57-4E61-A5D9-D7EFC4E503E8}" type="pres">
      <dgm:prSet presAssocID="{0345A75D-7720-4C4D-A7C0-780981F65872}" presName="rectangle" presStyleLbl="revTx" presStyleIdx="0" presStyleCnt="1" custScaleY="35273" custLinFactNeighborX="6790" custLinFactNeighborY="39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6E662-FE77-463D-9765-0C5B31394F27}" type="pres">
      <dgm:prSet presAssocID="{FACD2C6C-951C-4484-B65A-A8F063746BD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F198-5497-4FE4-9C7A-41C59A08177E}" type="pres">
      <dgm:prSet presAssocID="{B55A796A-C59A-48DC-8753-DF9CA2C1BB41}" presName="item2" presStyleLbl="node1" presStyleIdx="1" presStyleCnt="3" custLinFactNeighborX="8547" custLinFactNeighborY="-11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73EA6-542A-452E-9416-01CC342E20F0}" type="pres">
      <dgm:prSet presAssocID="{3B09DFEB-8A50-465C-A47A-7B91116877CA}" presName="item3" presStyleLbl="node1" presStyleIdx="2" presStyleCnt="3" custLinFactNeighborX="8889" custLinFactNeighborY="-14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EDA1D-0D0E-4127-A1C8-8C1B3C7B2CC7}" type="pres">
      <dgm:prSet presAssocID="{0345A75D-7720-4C4D-A7C0-780981F65872}" presName="funnel" presStyleLbl="trAlignAcc1" presStyleIdx="0" presStyleCnt="1" custScaleY="137569" custLinFactNeighborX="-549" custLinFactNeighborY="1803"/>
      <dgm:spPr>
        <a:solidFill>
          <a:schemeClr val="accent1"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40CEB0C-F5C3-430B-B02B-8116F048963A}" srcId="{0345A75D-7720-4C4D-A7C0-780981F65872}" destId="{71F53175-8F7B-4F00-A0AB-29FA2C80ED59}" srcOrd="0" destOrd="0" parTransId="{CD8A077E-8CF4-48F7-AC2F-8A4275418617}" sibTransId="{87D089BD-6360-493F-A863-43BFC2F872A5}"/>
    <dgm:cxn modelId="{E2E0268A-DC3F-4578-871C-845D3272FC8A}" type="presOf" srcId="{3B09DFEB-8A50-465C-A47A-7B91116877CA}" destId="{C3017F29-CE57-4E61-A5D9-D7EFC4E503E8}" srcOrd="0" destOrd="0" presId="urn:microsoft.com/office/officeart/2005/8/layout/funnel1"/>
    <dgm:cxn modelId="{C0BEA78A-6F45-4823-8663-340031EE74FD}" srcId="{0345A75D-7720-4C4D-A7C0-780981F65872}" destId="{B55A796A-C59A-48DC-8753-DF9CA2C1BB41}" srcOrd="2" destOrd="0" parTransId="{BF13E337-2CCD-41F1-88DE-5F8BB0564F22}" sibTransId="{2287260B-35EE-49AD-B4F4-81F646114245}"/>
    <dgm:cxn modelId="{7FA81135-466F-467D-BACB-B76F9D1BE16F}" type="presOf" srcId="{71F53175-8F7B-4F00-A0AB-29FA2C80ED59}" destId="{D8D73EA6-542A-452E-9416-01CC342E20F0}" srcOrd="0" destOrd="0" presId="urn:microsoft.com/office/officeart/2005/8/layout/funnel1"/>
    <dgm:cxn modelId="{ACFE458D-9394-48FC-B8B2-94F9F0CCD4E6}" srcId="{0345A75D-7720-4C4D-A7C0-780981F65872}" destId="{FACD2C6C-951C-4484-B65A-A8F063746BDF}" srcOrd="1" destOrd="0" parTransId="{85967F69-4813-4F8A-A98A-CDC3D5794B1E}" sibTransId="{C6A7D092-7F5D-49AB-BC05-C457C173CA1D}"/>
    <dgm:cxn modelId="{2E2135BF-4CF9-41CA-8D16-1B1605E1DC82}" srcId="{0345A75D-7720-4C4D-A7C0-780981F65872}" destId="{3B09DFEB-8A50-465C-A47A-7B91116877CA}" srcOrd="3" destOrd="0" parTransId="{2D1EE234-425D-47B9-844E-650894F0587D}" sibTransId="{D6445599-512A-4815-89E0-A76BC8B6C7CE}"/>
    <dgm:cxn modelId="{921FDD61-46AA-4D3E-A1DC-893945380782}" type="presOf" srcId="{B55A796A-C59A-48DC-8753-DF9CA2C1BB41}" destId="{6D46E662-FE77-463D-9765-0C5B31394F27}" srcOrd="0" destOrd="0" presId="urn:microsoft.com/office/officeart/2005/8/layout/funnel1"/>
    <dgm:cxn modelId="{1E45725C-2252-4AED-ACC9-54E7AFB5F702}" type="presOf" srcId="{0345A75D-7720-4C4D-A7C0-780981F65872}" destId="{AA27D246-A6CE-46C9-A63F-1E7102D0EA68}" srcOrd="0" destOrd="0" presId="urn:microsoft.com/office/officeart/2005/8/layout/funnel1"/>
    <dgm:cxn modelId="{7D7D6130-4A1A-4525-8E9A-A6DC53B65685}" type="presOf" srcId="{FACD2C6C-951C-4484-B65A-A8F063746BDF}" destId="{B551F198-5497-4FE4-9C7A-41C59A08177E}" srcOrd="0" destOrd="0" presId="urn:microsoft.com/office/officeart/2005/8/layout/funnel1"/>
    <dgm:cxn modelId="{DE10EBC1-1AA8-4753-A6ED-E5F60332A582}" type="presParOf" srcId="{AA27D246-A6CE-46C9-A63F-1E7102D0EA68}" destId="{19FBE891-8C19-4F1D-A68E-00744A5B4894}" srcOrd="0" destOrd="0" presId="urn:microsoft.com/office/officeart/2005/8/layout/funnel1"/>
    <dgm:cxn modelId="{616CF771-F64E-4690-BD09-E4A0D28CC72D}" type="presParOf" srcId="{AA27D246-A6CE-46C9-A63F-1E7102D0EA68}" destId="{AB32347C-F5ED-400C-8782-56F2D14F53C1}" srcOrd="1" destOrd="0" presId="urn:microsoft.com/office/officeart/2005/8/layout/funnel1"/>
    <dgm:cxn modelId="{7184B5F2-70B5-4D01-88F9-025A6F848848}" type="presParOf" srcId="{AA27D246-A6CE-46C9-A63F-1E7102D0EA68}" destId="{C3017F29-CE57-4E61-A5D9-D7EFC4E503E8}" srcOrd="2" destOrd="0" presId="urn:microsoft.com/office/officeart/2005/8/layout/funnel1"/>
    <dgm:cxn modelId="{250321A8-3FA5-414E-82C9-15BFB9994D90}" type="presParOf" srcId="{AA27D246-A6CE-46C9-A63F-1E7102D0EA68}" destId="{6D46E662-FE77-463D-9765-0C5B31394F27}" srcOrd="3" destOrd="0" presId="urn:microsoft.com/office/officeart/2005/8/layout/funnel1"/>
    <dgm:cxn modelId="{4C446D84-23B1-4B56-A020-FE323E341634}" type="presParOf" srcId="{AA27D246-A6CE-46C9-A63F-1E7102D0EA68}" destId="{B551F198-5497-4FE4-9C7A-41C59A08177E}" srcOrd="4" destOrd="0" presId="urn:microsoft.com/office/officeart/2005/8/layout/funnel1"/>
    <dgm:cxn modelId="{F6FF7DD1-A9C0-4A5C-A8A3-902B4CFBCD8A}" type="presParOf" srcId="{AA27D246-A6CE-46C9-A63F-1E7102D0EA68}" destId="{D8D73EA6-542A-452E-9416-01CC342E20F0}" srcOrd="5" destOrd="0" presId="urn:microsoft.com/office/officeart/2005/8/layout/funnel1"/>
    <dgm:cxn modelId="{87E315A2-001B-4A5B-BAA0-BFA9331A409F}" type="presParOf" srcId="{AA27D246-A6CE-46C9-A63F-1E7102D0EA68}" destId="{0E9EDA1D-0D0E-4127-A1C8-8C1B3C7B2C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E891-8C19-4F1D-A68E-00744A5B4894}">
      <dsp:nvSpPr>
        <dsp:cNvPr id="0" name=""/>
        <dsp:cNvSpPr/>
      </dsp:nvSpPr>
      <dsp:spPr>
        <a:xfrm>
          <a:off x="1498377" y="562540"/>
          <a:ext cx="3317557" cy="1152144"/>
        </a:xfrm>
        <a:prstGeom prst="ellipse">
          <a:avLst/>
        </a:prstGeom>
        <a:solidFill>
          <a:schemeClr val="accent5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2347C-F5ED-400C-8782-56F2D14F53C1}">
      <dsp:nvSpPr>
        <dsp:cNvPr id="0" name=""/>
        <dsp:cNvSpPr/>
      </dsp:nvSpPr>
      <dsp:spPr>
        <a:xfrm>
          <a:off x="2840831" y="3383750"/>
          <a:ext cx="642937" cy="4114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17F29-CE57-4E61-A5D9-D7EFC4E503E8}">
      <dsp:nvSpPr>
        <dsp:cNvPr id="0" name=""/>
        <dsp:cNvSpPr/>
      </dsp:nvSpPr>
      <dsp:spPr>
        <a:xfrm>
          <a:off x="1828796" y="3962626"/>
          <a:ext cx="3086100" cy="272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Tomorrow’s Anesthesia Trends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828796" y="3962626"/>
        <a:ext cx="3086100" cy="272140"/>
      </dsp:txXfrm>
    </dsp:sp>
    <dsp:sp modelId="{6D46E662-FE77-463D-9765-0C5B31394F27}">
      <dsp:nvSpPr>
        <dsp:cNvPr id="0" name=""/>
        <dsp:cNvSpPr/>
      </dsp:nvSpPr>
      <dsp:spPr>
        <a:xfrm>
          <a:off x="2704528" y="1803667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Payment Reform</a:t>
          </a:r>
          <a:endParaRPr lang="en-US" sz="1400" kern="1200" dirty="0"/>
        </a:p>
      </dsp:txBody>
      <dsp:txXfrm>
        <a:off x="2874009" y="1973148"/>
        <a:ext cx="818325" cy="818325"/>
      </dsp:txXfrm>
    </dsp:sp>
    <dsp:sp modelId="{B551F198-5497-4FE4-9C7A-41C59A08177E}">
      <dsp:nvSpPr>
        <dsp:cNvPr id="0" name=""/>
        <dsp:cNvSpPr/>
      </dsp:nvSpPr>
      <dsp:spPr>
        <a:xfrm>
          <a:off x="1975338" y="802402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Outcomes, Quality</a:t>
          </a:r>
          <a:endParaRPr lang="en-US" sz="1400" kern="1200" dirty="0"/>
        </a:p>
      </dsp:txBody>
      <dsp:txXfrm>
        <a:off x="2144819" y="971883"/>
        <a:ext cx="818325" cy="818325"/>
      </dsp:txXfrm>
    </dsp:sp>
    <dsp:sp modelId="{D8D73EA6-542A-452E-9416-01CC342E20F0}">
      <dsp:nvSpPr>
        <dsp:cNvPr id="0" name=""/>
        <dsp:cNvSpPr/>
      </dsp:nvSpPr>
      <dsp:spPr>
        <a:xfrm>
          <a:off x="3162301" y="485875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Supply Demand Shifts</a:t>
          </a:r>
          <a:endParaRPr lang="en-US" sz="1400" kern="1200" dirty="0"/>
        </a:p>
      </dsp:txBody>
      <dsp:txXfrm>
        <a:off x="3331782" y="655356"/>
        <a:ext cx="818325" cy="818325"/>
      </dsp:txXfrm>
    </dsp:sp>
    <dsp:sp modelId="{0E9EDA1D-0D0E-4127-A1C8-8C1B3C7B2CC7}">
      <dsp:nvSpPr>
        <dsp:cNvPr id="0" name=""/>
        <dsp:cNvSpPr/>
      </dsp:nvSpPr>
      <dsp:spPr>
        <a:xfrm>
          <a:off x="1342308" y="-68033"/>
          <a:ext cx="3600450" cy="3962482"/>
        </a:xfrm>
        <a:prstGeom prst="funnel">
          <a:avLst/>
        </a:prstGeom>
        <a:solidFill>
          <a:schemeClr val="accent1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F7DA-0E3A-4602-B8E5-D9917F97517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4D5A-2CD9-4DD0-B2CC-FAE12662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CC52BAC-04DD-430A-B7A6-9D489EE8765B}" type="slidenum">
              <a:rPr lang="en-US">
                <a:solidFill>
                  <a:prstClr val="black"/>
                </a:solidFill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7413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01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12D65-CF80-425B-A0AB-2747F8035E91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FA39F-BDCA-4974-B779-0663A0057887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948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45D2-BCA0-4A26-A74D-9B04A600D223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65410D-B361-44A1-874B-ED43A70B1A55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48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B77E-EA83-4A95-BB84-82D1919E58B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0B1B-2CC3-4B9D-A00E-C143859C21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Today’s Healthcare Headlines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0" y="4754563"/>
            <a:ext cx="1676400" cy="46037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  <a:defRPr/>
            </a:pPr>
            <a:endParaRPr lang="en-US" sz="1200" b="1" smtClean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5022411"/>
              </p:ext>
            </p:extLst>
          </p:nvPr>
        </p:nvGraphicFramePr>
        <p:xfrm>
          <a:off x="1600200" y="990600"/>
          <a:ext cx="6324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/>
              </a:rPr>
              <a:t>Multigenerational Workplace</a:t>
            </a:r>
            <a:endParaRPr 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43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1633538"/>
            <a:ext cx="3352800" cy="37004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Traditionalists</a:t>
            </a:r>
          </a:p>
          <a:p>
            <a:endParaRPr lang="en-US" dirty="0" smtClean="0"/>
          </a:p>
          <a:p>
            <a:r>
              <a:rPr lang="en-US" dirty="0" smtClean="0"/>
              <a:t>Baby Boomers</a:t>
            </a:r>
          </a:p>
          <a:p>
            <a:endParaRPr lang="en-US" dirty="0" smtClean="0"/>
          </a:p>
          <a:p>
            <a:r>
              <a:rPr lang="en-US" dirty="0" smtClean="0"/>
              <a:t>Gen X’s</a:t>
            </a:r>
          </a:p>
          <a:p>
            <a:endParaRPr lang="en-US" dirty="0" smtClean="0"/>
          </a:p>
          <a:p>
            <a:r>
              <a:rPr lang="en-US" dirty="0" smtClean="0"/>
              <a:t>Millennials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effectLst/>
              </a:rPr>
              <a:t>The Four Groups</a:t>
            </a:r>
            <a:endParaRPr lang="en-US" sz="3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8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706HHN_MarcusWelby"/>
          <p:cNvPicPr>
            <a:picLocks noChangeAspect="1" noChangeArrowheads="1"/>
          </p:cNvPicPr>
          <p:nvPr/>
        </p:nvPicPr>
        <p:blipFill>
          <a:blip r:embed="rId2" cstate="print"/>
          <a:srcRect l="11153"/>
          <a:stretch>
            <a:fillRect/>
          </a:stretch>
        </p:blipFill>
        <p:spPr bwMode="auto">
          <a:xfrm>
            <a:off x="1066800" y="252413"/>
            <a:ext cx="411480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762000"/>
            <a:ext cx="3352800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Works like crazy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Hippocratic oath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“I’ll take call – it’s my responsibility”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US" b="1" u="sng" dirty="0" smtClean="0">
                <a:latin typeface="Tahoma" pitchFamily="34" charset="0"/>
                <a:cs typeface="Tahoma" pitchFamily="34" charset="0"/>
              </a:rPr>
              <a:t>Real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doctors round on their patients”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44% would retire today if they could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“Offboarding”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“Clydesdales”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“Weary warriors,” dedicated, white coats/ ties, on time, poor team members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76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22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wapril601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914400" y="420180"/>
            <a:ext cx="4267200" cy="56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2007376"/>
            <a:ext cx="37338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“I’ll take call if you pay me”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“Stubborn Donkeys”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Driven, materialist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No coat/tie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Good team members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Baby Boomer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7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yimg.com/l/tv/us/img/site/13/11/0000061311_20090916133814.jpg"/>
          <p:cNvPicPr>
            <a:picLocks noChangeAspect="1" noChangeArrowheads="1"/>
          </p:cNvPicPr>
          <p:nvPr/>
        </p:nvPicPr>
        <p:blipFill>
          <a:blip r:embed="rId2" cstate="print"/>
          <a:srcRect r="41492"/>
          <a:stretch>
            <a:fillRect/>
          </a:stretch>
        </p:blipFill>
        <p:spPr bwMode="auto">
          <a:xfrm>
            <a:off x="762000" y="247650"/>
            <a:ext cx="4508500" cy="5772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1446681"/>
            <a:ext cx="29718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“I’ll take call for lots of money”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“Mustangs”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Cynical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Suspicious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Question Authority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Disdainful of Boomers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CarpeDiem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2476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 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58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oogiehows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36" y="976312"/>
            <a:ext cx="4321064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609600"/>
            <a:ext cx="3352800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Work/Life balance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EMR a must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Hippocratic oath-text it to me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“I won’t take call for any price”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“Shetland Ponies”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Casual dress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iPhone w/apps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Great team members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Technology</a:t>
            </a: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90000"/>
              </a:lnSpc>
              <a:buClr>
                <a:srgbClr val="00B0F0"/>
              </a:buClr>
              <a:buFont typeface="Wingdings 3" pitchFamily="18" charset="2"/>
              <a:buChar char="}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Constant validation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Millennials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79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52400"/>
            <a:ext cx="74485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657600"/>
            <a:ext cx="7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 growth due primarily to: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include managed care growth, Medicaid, payment cuts, sluggish Medicare payment growth, or bargaining by insurance companies.”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2819400"/>
            <a:ext cx="2514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905000"/>
            <a:ext cx="3581400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76200"/>
            <a:ext cx="8080375" cy="1143000"/>
          </a:xfrm>
        </p:spPr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72000"/>
          </a:xfrm>
        </p:spPr>
        <p:txBody>
          <a:bodyPr/>
          <a:lstStyle/>
          <a:p>
            <a:r>
              <a:rPr lang="en-US" sz="2400" u="sng" dirty="0" smtClean="0"/>
              <a:t>Medicare Improvements for Patients and Providers Act – 2008</a:t>
            </a:r>
          </a:p>
          <a:p>
            <a:pPr lvl="1"/>
            <a:r>
              <a:rPr lang="en-US" sz="2000" dirty="0" smtClean="0"/>
              <a:t>Mandate CMS to move to ‘value-based purchasing’ program (VBP)</a:t>
            </a:r>
          </a:p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2009 “Call to Action” – Senate Finance Committee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Constantia" pitchFamily="18" charset="0"/>
              </a:rPr>
              <a:t>“Refocusing payment incentives toward quality”.</a:t>
            </a:r>
          </a:p>
          <a:p>
            <a:pPr lvl="1"/>
            <a:r>
              <a:rPr lang="en-US" sz="1800" dirty="0" smtClean="0">
                <a:latin typeface="Constantia" pitchFamily="18" charset="0"/>
              </a:rPr>
              <a:t>“One concept that offers promise for greater efficiency and care coordination is the idea of allowing Medicare to pay bundled or global payments for all services provided to a patient during hospitalization”.</a:t>
            </a:r>
          </a:p>
          <a:p>
            <a:r>
              <a:rPr lang="en-US" dirty="0" smtClean="0"/>
              <a:t>ARRA / HITECH - 2009</a:t>
            </a:r>
          </a:p>
          <a:p>
            <a:pPr lvl="1"/>
            <a:r>
              <a:rPr lang="en-US" dirty="0" smtClean="0"/>
              <a:t>American Recovery and Reinvestment Act</a:t>
            </a:r>
          </a:p>
          <a:p>
            <a:pPr lvl="2"/>
            <a:r>
              <a:rPr lang="en-US" dirty="0" smtClean="0"/>
              <a:t>Health Information Technology for Economic and Clinical Health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B71D3-E44B-48C7-8A53-0D252C7EB586}" type="datetime1">
              <a:rPr lang="en-US" smtClean="0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8C749D-8DB2-4E3A-B913-7FD170ED3E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0150" y="114300"/>
            <a:ext cx="7772400" cy="942975"/>
          </a:xfrm>
        </p:spPr>
        <p:txBody>
          <a:bodyPr/>
          <a:lstStyle/>
          <a:p>
            <a:r>
              <a:rPr lang="en-US" sz="3600" b="0" dirty="0" smtClean="0"/>
              <a:t>Practice Variation &amp; Cost of Care</a:t>
            </a:r>
            <a:endParaRPr lang="en-US" sz="3600" b="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81600"/>
            <a:ext cx="3867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/>
          <p:nvPr/>
        </p:nvGrpSpPr>
        <p:grpSpPr>
          <a:xfrm>
            <a:off x="4343400" y="1763486"/>
            <a:ext cx="4800600" cy="3265714"/>
            <a:chOff x="3617417" y="1001486"/>
            <a:chExt cx="5526583" cy="35995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7417" y="1001486"/>
              <a:ext cx="5526583" cy="3599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ounded Rectangle 12"/>
            <p:cNvSpPr/>
            <p:nvPr/>
          </p:nvSpPr>
          <p:spPr>
            <a:xfrm rot="5400000">
              <a:off x="5799859" y="3070514"/>
              <a:ext cx="885534" cy="981364"/>
            </a:xfrm>
            <a:prstGeom prst="roundRect">
              <a:avLst/>
            </a:prstGeom>
            <a:noFill/>
            <a:ln w="508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0" y="1752600"/>
            <a:ext cx="4238171" cy="4238171"/>
            <a:chOff x="0" y="1262743"/>
            <a:chExt cx="4238171" cy="4238171"/>
          </a:xfrm>
        </p:grpSpPr>
        <p:pic>
          <p:nvPicPr>
            <p:cNvPr id="669699" name="Picture 3" descr="dartmouth atla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262743"/>
              <a:ext cx="4238171" cy="4238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000196" y="4514997"/>
              <a:ext cx="1582588" cy="148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5400000">
              <a:off x="1504804" y="3167494"/>
              <a:ext cx="885534" cy="981364"/>
            </a:xfrm>
            <a:prstGeom prst="roundRect">
              <a:avLst/>
            </a:prstGeom>
            <a:noFill/>
            <a:ln w="508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128000" y="6553200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505B1521-C36A-464A-B482-CB6AFB1B2A1F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457200" y="6553200"/>
            <a:ext cx="2133600" cy="1666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9/14/09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715963"/>
          </a:xfrm>
        </p:spPr>
        <p:txBody>
          <a:bodyPr/>
          <a:lstStyle/>
          <a:p>
            <a:r>
              <a:rPr lang="en-US" sz="3500" dirty="0" smtClean="0">
                <a:effectLst/>
              </a:rPr>
              <a:t>Healthcare Reform</a:t>
            </a:r>
          </a:p>
        </p:txBody>
      </p:sp>
      <p:pic>
        <p:nvPicPr>
          <p:cNvPr id="10243" name="Picture 2" descr="http://www.healthpolcom.com/blog/wp-content/uploads/2009/06/20090627issuecovus400.jpg"/>
          <p:cNvPicPr>
            <a:picLocks noChangeAspect="1" noChangeArrowheads="1"/>
          </p:cNvPicPr>
          <p:nvPr/>
        </p:nvPicPr>
        <p:blipFill>
          <a:blip r:embed="rId2" cstate="print"/>
          <a:srcRect l="1231" t="24902" r="1163" b="873"/>
          <a:stretch>
            <a:fillRect/>
          </a:stretch>
        </p:blipFill>
        <p:spPr bwMode="auto">
          <a:xfrm>
            <a:off x="1600200" y="990600"/>
            <a:ext cx="5715000" cy="5715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7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/>
          </p:cNvSpPr>
          <p:nvPr>
            <p:ph type="ctrTitle"/>
          </p:nvPr>
        </p:nvSpPr>
        <p:spPr bwMode="auto">
          <a:xfrm>
            <a:off x="342900" y="3048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500" dirty="0" smtClean="0">
                <a:effectLst/>
              </a:rPr>
              <a:t>A New Physician Workforce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6950"/>
            <a:ext cx="42672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7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 to create models that reduce focus on volume and reward quality instead: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Bundled Payments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Accountable Care Organizations (ACO)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CB1058C-3179-4265-8BDC-31CA81FA1699}" type="slidenum">
              <a:rPr lang="en-US" smtClean="0"/>
              <a:pPr lvl="1">
                <a:defRPr/>
              </a:pPr>
              <a:t>20</a:t>
            </a:fld>
            <a:endParaRPr lang="en-US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105400"/>
            <a:ext cx="4953000" cy="461665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Attorney/Consultant Opportunities!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7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Bundled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CB1058C-3179-4265-8BDC-31CA81FA1699}" type="slidenum">
              <a:rPr lang="en-US" smtClean="0"/>
              <a:pPr lvl="1">
                <a:defRPr/>
              </a:pPr>
              <a:t>21</a:t>
            </a:fld>
            <a:endParaRPr lang="en-US">
              <a:latin typeface="+mn-lt"/>
            </a:endParaRPr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914400" y="2667000"/>
            <a:ext cx="1752600" cy="1752600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owchart: Magnetic Disk 6"/>
          <p:cNvSpPr/>
          <p:nvPr/>
        </p:nvSpPr>
        <p:spPr bwMode="auto">
          <a:xfrm>
            <a:off x="6400800" y="2667000"/>
            <a:ext cx="1676400" cy="1752600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Calibri" pitchFamily="34" charset="0"/>
              </a:rPr>
              <a:t>Fee for Service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Calibri" pitchFamily="34" charset="0"/>
              </a:rPr>
              <a:t>Capitation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352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Rewards volume over value</a:t>
            </a:r>
            <a:endParaRPr lang="en-US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352800"/>
            <a:ext cx="1447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Underuse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Risk adjustments</a:t>
            </a:r>
            <a:endParaRPr lang="en-US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38200" y="4419600"/>
            <a:ext cx="7391400" cy="2286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lock Arc 12"/>
          <p:cNvSpPr/>
          <p:nvPr/>
        </p:nvSpPr>
        <p:spPr bwMode="auto">
          <a:xfrm>
            <a:off x="3886200" y="4648200"/>
            <a:ext cx="1447800" cy="1143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2819400" y="5257800"/>
            <a:ext cx="3581400" cy="1371600"/>
          </a:xfrm>
          <a:prstGeom prst="flowChartMagneticDisk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86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>Combines payments with quality measures</a:t>
            </a:r>
            <a:endParaRPr lang="en-US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PQRS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Successful demonstration of meeting 80% compliance with PQRS – 1.5 % CMS bonus.</a:t>
            </a:r>
          </a:p>
          <a:p>
            <a:pPr eaLnBrk="1" hangingPunct="1"/>
            <a:r>
              <a:rPr lang="en-US" dirty="0" smtClean="0"/>
              <a:t>Will become a 2% penalty in 2015.</a:t>
            </a:r>
          </a:p>
          <a:p>
            <a:pPr eaLnBrk="1" hangingPunct="1"/>
            <a:r>
              <a:rPr lang="en-US" dirty="0" smtClean="0"/>
              <a:t>Cost of implementing PQRI program – potentially significant using paper records.</a:t>
            </a:r>
          </a:p>
          <a:p>
            <a:pPr eaLnBrk="1" hangingPunct="1"/>
            <a:r>
              <a:rPr lang="en-US" dirty="0" smtClean="0"/>
              <a:t>Effect of demonstration that your group is in 90</a:t>
            </a:r>
            <a:r>
              <a:rPr lang="en-US" baseline="30000" dirty="0" smtClean="0"/>
              <a:t>th</a:t>
            </a:r>
            <a:r>
              <a:rPr lang="en-US" dirty="0" smtClean="0"/>
              <a:t> percentile of CMS providers – </a:t>
            </a:r>
            <a:r>
              <a:rPr lang="en-US" b="1" dirty="0" smtClean="0"/>
              <a:t>priceless!!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5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Future</a:t>
            </a:r>
            <a:endParaRPr lang="en-US" dirty="0"/>
          </a:p>
        </p:txBody>
      </p:sp>
      <p:pic>
        <p:nvPicPr>
          <p:cNvPr id="5" name="Content Placeholder 4" descr="question_lc gol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09800"/>
            <a:ext cx="1066800" cy="213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CB1058C-3179-4265-8BDC-31CA81FA1699}" type="slidenum">
              <a:rPr lang="en-US" smtClean="0"/>
              <a:pPr lvl="1">
                <a:defRPr/>
              </a:pPr>
              <a:t>23</a:t>
            </a:fld>
            <a:endParaRPr lang="en-US">
              <a:latin typeface="+mn-lt"/>
            </a:endParaRPr>
          </a:p>
        </p:txBody>
      </p:sp>
      <p:pic>
        <p:nvPicPr>
          <p:cNvPr id="6" name="Picture 5" descr="question_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514600"/>
            <a:ext cx="1366838" cy="2501023"/>
          </a:xfrm>
          <a:prstGeom prst="rect">
            <a:avLst/>
          </a:prstGeom>
        </p:spPr>
      </p:pic>
      <p:pic>
        <p:nvPicPr>
          <p:cNvPr id="8" name="Content Placeholder 4" descr="question_lc gol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8400" y="2209800"/>
            <a:ext cx="106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CNN – Highest Paid Job</a:t>
            </a:r>
            <a:br>
              <a:rPr lang="en-US" dirty="0" smtClean="0"/>
            </a:br>
            <a:r>
              <a:rPr lang="en-US" sz="1800" dirty="0" smtClean="0"/>
              <a:t>http://money.cnn.com/magazines/moneymag/bestjobs/2009/highpay/index.html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8B89F29-93A8-4E2C-8DF4-F3A61BF149F9}" type="slidenum">
              <a:rPr lang="en-US" smtClean="0"/>
              <a:pPr lvl="1">
                <a:defRPr/>
              </a:pPr>
              <a:t>24</a:t>
            </a:fld>
            <a:endParaRPr lang="en-US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1875" r="36719" b="6250"/>
          <a:stretch>
            <a:fillRect/>
          </a:stretch>
        </p:blipFill>
        <p:spPr bwMode="auto">
          <a:xfrm>
            <a:off x="2590800" y="1447800"/>
            <a:ext cx="6172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ghtning Bolt 4"/>
          <p:cNvSpPr/>
          <p:nvPr/>
        </p:nvSpPr>
        <p:spPr bwMode="auto">
          <a:xfrm>
            <a:off x="914400" y="2819400"/>
            <a:ext cx="2057400" cy="609600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ghtning Bolt 5"/>
          <p:cNvSpPr/>
          <p:nvPr/>
        </p:nvSpPr>
        <p:spPr bwMode="auto">
          <a:xfrm>
            <a:off x="914400" y="3810000"/>
            <a:ext cx="2057400" cy="609600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001000" cy="1752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SAAC Salary Survey  2000 </a:t>
            </a:r>
            <a:r>
              <a:rPr lang="en-US" sz="3600" dirty="0" err="1" smtClean="0"/>
              <a:t>vs</a:t>
            </a:r>
            <a:r>
              <a:rPr lang="en-US" sz="3600" dirty="0" smtClean="0"/>
              <a:t> 2007</a:t>
            </a:r>
            <a:br>
              <a:rPr lang="en-US" sz="3600" dirty="0" smtClean="0"/>
            </a:br>
            <a:r>
              <a:rPr lang="en-US" sz="3600" dirty="0" smtClean="0"/>
              <a:t>National Average (50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%)</a:t>
            </a:r>
          </a:p>
        </p:txBody>
      </p:sp>
      <p:graphicFrame>
        <p:nvGraphicFramePr>
          <p:cNvPr id="349187" name="Group 3"/>
          <p:cNvGraphicFramePr>
            <a:graphicFrameLocks noGrp="1"/>
          </p:cNvGraphicFramePr>
          <p:nvPr/>
        </p:nvGraphicFramePr>
        <p:xfrm>
          <a:off x="271463" y="1997075"/>
          <a:ext cx="8534400" cy="419608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Academic 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% Increase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144,250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274,000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Assoc.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239,182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76200"/>
            <a:ext cx="8080375" cy="838200"/>
          </a:xfrm>
        </p:spPr>
        <p:txBody>
          <a:bodyPr/>
          <a:lstStyle/>
          <a:p>
            <a:r>
              <a:rPr lang="en-US" dirty="0" smtClean="0"/>
              <a:t>Hospital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8B89F29-93A8-4E2C-8DF4-F3A61BF149F9}" type="slidenum">
              <a:rPr lang="en-US" smtClean="0"/>
              <a:pPr lvl="1">
                <a:defRPr/>
              </a:pPr>
              <a:t>26</a:t>
            </a:fld>
            <a:endParaRPr lang="en-US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990600"/>
            <a:ext cx="8001000" cy="535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91000" y="6400800"/>
            <a:ext cx="2362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Tremper</a:t>
            </a:r>
            <a:r>
              <a:rPr lang="en-US" dirty="0" smtClean="0"/>
              <a:t>, A&amp;A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g4lm4jk[1]"/>
          <p:cNvPicPr>
            <a:picLocks noChangeAspect="1" noChangeArrowheads="1"/>
          </p:cNvPicPr>
          <p:nvPr/>
        </p:nvPicPr>
        <p:blipFill>
          <a:blip r:embed="rId3" cstate="print"/>
          <a:srcRect r="12062"/>
          <a:stretch>
            <a:fillRect/>
          </a:stretch>
        </p:blipFill>
        <p:spPr bwMode="auto">
          <a:xfrm>
            <a:off x="3048000" y="0"/>
            <a:ext cx="5867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219575" y="1371600"/>
            <a:ext cx="3629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Arial" charset="0"/>
              </a:rPr>
              <a:t>Anesthesiologist / CRNA </a:t>
            </a:r>
            <a:r>
              <a:rPr lang="en-US" sz="3200" b="1" dirty="0">
                <a:solidFill>
                  <a:srgbClr val="00B0F0"/>
                </a:solidFill>
                <a:latin typeface="Arial" charset="0"/>
              </a:rPr>
              <a:t>salary bubble of </a:t>
            </a:r>
            <a:r>
              <a:rPr lang="en-US" sz="3200" b="1" dirty="0" smtClean="0">
                <a:solidFill>
                  <a:srgbClr val="00B0F0"/>
                </a:solidFill>
                <a:latin typeface="Arial" charset="0"/>
              </a:rPr>
              <a:t>2018?</a:t>
            </a:r>
            <a:endParaRPr lang="en-US" sz="32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08064" y="5257800"/>
            <a:ext cx="374493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(real or perceived</a:t>
            </a:r>
          </a:p>
          <a:p>
            <a:pPr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   oversupply)</a:t>
            </a:r>
          </a:p>
        </p:txBody>
      </p:sp>
      <p:pic>
        <p:nvPicPr>
          <p:cNvPr id="36869" name="Picture 5" descr="gdolvxjw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49279">
            <a:off x="1562893" y="2704307"/>
            <a:ext cx="8874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52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2667000" cy="1162050"/>
          </a:xfrm>
        </p:spPr>
        <p:txBody>
          <a:bodyPr/>
          <a:lstStyle/>
          <a:p>
            <a:pPr eaLnBrk="1" hangingPunct="1"/>
            <a:r>
              <a:rPr lang="en-US" u="sng" smtClean="0"/>
              <a:t>Increased Supply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2971800" cy="4572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Increased number of residents and CRNA’s graduating training programs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Relaxed supervision requirements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Delayed retirement (economic uncertainties, investment losses etc)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Hospital/ASC closure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971800" y="1676400"/>
          <a:ext cx="6019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0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"/>
            <a:ext cx="7753350" cy="690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6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/>
          </p:cNvSpPr>
          <p:nvPr>
            <p:ph type="ctrTitle"/>
          </p:nvPr>
        </p:nvSpPr>
        <p:spPr bwMode="auto">
          <a:xfrm>
            <a:off x="342900" y="1524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500" dirty="0" smtClean="0">
                <a:effectLst/>
              </a:rPr>
              <a:t>The Coming Physician Shortage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914400"/>
            <a:ext cx="40243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1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2400"/>
            <a:ext cx="8658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4800"/>
            <a:ext cx="8658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33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1450"/>
            <a:ext cx="86391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8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0975"/>
            <a:ext cx="86582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59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7163"/>
            <a:ext cx="86391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28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0975"/>
            <a:ext cx="87439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68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7163"/>
            <a:ext cx="86582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6688"/>
            <a:ext cx="86391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7620000" y="33528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7620000" y="42672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7638"/>
            <a:ext cx="86772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0500"/>
            <a:ext cx="86487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8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86868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5156" r="41875" b="21875"/>
          <a:stretch>
            <a:fillRect/>
          </a:stretch>
        </p:blipFill>
        <p:spPr bwMode="auto">
          <a:xfrm>
            <a:off x="0" y="2286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4648200"/>
            <a:ext cx="4114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 of American Medical Colleges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1925"/>
            <a:ext cx="86772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71450"/>
            <a:ext cx="86582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Potential impact of supply/demand changes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Hospitals have easy access to replacement providers – Don’t negotiate anymore</a:t>
            </a:r>
          </a:p>
          <a:p>
            <a:pPr eaLnBrk="1" hangingPunct="1"/>
            <a:r>
              <a:rPr lang="en-US" sz="2000" dirty="0" smtClean="0"/>
              <a:t>Reductions in provider compensation</a:t>
            </a:r>
          </a:p>
          <a:p>
            <a:pPr lvl="1" eaLnBrk="1" hangingPunct="1"/>
            <a:r>
              <a:rPr lang="en-US" sz="1800" dirty="0" smtClean="0"/>
              <a:t>Need to renegotiate subsidy arrangements</a:t>
            </a:r>
          </a:p>
          <a:p>
            <a:pPr lvl="1" eaLnBrk="1" hangingPunct="1"/>
            <a:r>
              <a:rPr lang="en-US" sz="1800" dirty="0" smtClean="0"/>
              <a:t>Difficult negotiations with providers next 1 to 2 years</a:t>
            </a:r>
          </a:p>
          <a:p>
            <a:pPr lvl="1" eaLnBrk="1" hangingPunct="1"/>
            <a:r>
              <a:rPr lang="en-US" sz="1800" dirty="0" smtClean="0"/>
              <a:t>Big players – Sheridan, </a:t>
            </a:r>
            <a:r>
              <a:rPr lang="en-US" sz="1800" dirty="0" err="1" smtClean="0"/>
              <a:t>Pediatrix</a:t>
            </a:r>
            <a:r>
              <a:rPr lang="en-US" sz="1800" dirty="0" smtClean="0"/>
              <a:t>, Pinnacle grow stronger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Reduction in GI sedation and other out of OR anesthesia demand</a:t>
            </a:r>
          </a:p>
          <a:p>
            <a:pPr eaLnBrk="1" hangingPunct="1"/>
            <a:r>
              <a:rPr lang="en-US" sz="2000" dirty="0" smtClean="0"/>
              <a:t>Movement of anesthesiologists  into pain management, critical care, etc.  </a:t>
            </a:r>
          </a:p>
          <a:p>
            <a:pPr eaLnBrk="1" hangingPunct="1"/>
            <a:r>
              <a:rPr lang="en-US" sz="2000" dirty="0" smtClean="0"/>
              <a:t>Focus of anesthesiologists shifted to more difficult cases and to the broader “</a:t>
            </a:r>
            <a:r>
              <a:rPr lang="en-US" sz="2000" dirty="0" err="1" smtClean="0"/>
              <a:t>peri</a:t>
            </a:r>
            <a:r>
              <a:rPr lang="en-US" sz="2000" dirty="0" smtClean="0"/>
              <a:t>-operative physician”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>
              <a:solidFill>
                <a:srgbClr val="FF0066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A6E04-C2DE-4681-8827-C9AD005BAE6C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imp MOB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12503"/>
          <a:stretch>
            <a:fillRect/>
          </a:stretch>
        </p:blipFill>
        <p:spPr>
          <a:xfrm>
            <a:off x="457200" y="1676400"/>
            <a:ext cx="8229600" cy="4876800"/>
          </a:xfrm>
          <a:noFill/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" y="685800"/>
            <a:ext cx="82296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itchFamily="34" charset="0"/>
              </a:rPr>
              <a:t>Subsidies: CEO’s strike back!</a:t>
            </a:r>
            <a:endParaRPr lang="en-US" sz="3600" b="1">
              <a:solidFill>
                <a:srgbClr val="FF8D3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80375" cy="1143000"/>
          </a:xfrm>
        </p:spPr>
        <p:txBody>
          <a:bodyPr/>
          <a:lstStyle/>
          <a:p>
            <a:pPr algn="ctr"/>
            <a:r>
              <a:rPr lang="en-US"/>
              <a:t>Great Philosopher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Wayne Gretsky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676400" y="5181600"/>
            <a:ext cx="5029200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Skate to where the puck is going to be</a:t>
            </a:r>
          </a:p>
        </p:txBody>
      </p:sp>
      <p:pic>
        <p:nvPicPr>
          <p:cNvPr id="223237" name="Picture 5" descr="hockey_puck_showcase_hb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95400"/>
            <a:ext cx="3333750" cy="33337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52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429000"/>
            <a:ext cx="6019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Dr. Robert </a:t>
            </a:r>
            <a:r>
              <a:rPr lang="en-US" dirty="0" err="1" smtClean="0"/>
              <a:t>Johnstone</a:t>
            </a:r>
            <a:r>
              <a:rPr lang="en-US" dirty="0" smtClean="0"/>
              <a:t>, 2012 ASA,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demand for anesthesia services ‘out of OR’</a:t>
            </a:r>
          </a:p>
          <a:p>
            <a:pPr lvl="1"/>
            <a:r>
              <a:rPr lang="en-US" dirty="0" smtClean="0"/>
              <a:t>Gasworks:</a:t>
            </a:r>
          </a:p>
          <a:p>
            <a:pPr lvl="2"/>
            <a:r>
              <a:rPr lang="en-US" dirty="0" smtClean="0"/>
              <a:t>Open positions for Anesthesiologists – 679</a:t>
            </a:r>
          </a:p>
          <a:p>
            <a:pPr lvl="2"/>
            <a:r>
              <a:rPr lang="en-US" dirty="0" smtClean="0"/>
              <a:t>Open positions for CRNAs – 573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Percentage of Anesthesia mid-level providers increasing:</a:t>
            </a:r>
          </a:p>
          <a:p>
            <a:pPr lvl="1"/>
            <a:r>
              <a:rPr lang="en-US" dirty="0" smtClean="0"/>
              <a:t>Currently ≈ 40,000 MD providers</a:t>
            </a:r>
          </a:p>
          <a:p>
            <a:pPr lvl="1"/>
            <a:r>
              <a:rPr lang="en-US" dirty="0" smtClean="0"/>
              <a:t>Currently ≈ 40,000 mid-level providers</a:t>
            </a:r>
          </a:p>
          <a:p>
            <a:pPr lvl="1"/>
            <a:r>
              <a:rPr lang="en-US" dirty="0" smtClean="0"/>
              <a:t>% will change over next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2010 Rand Corporation study predicts:</a:t>
            </a:r>
          </a:p>
          <a:p>
            <a:pPr lvl="2"/>
            <a:r>
              <a:rPr lang="en-US" dirty="0"/>
              <a:t>Shortage of 4,479 MDs and surplus of CRNAs of 7,970 by 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026" t="6571" r="4866" b="13429"/>
          <a:stretch/>
        </p:blipFill>
        <p:spPr>
          <a:xfrm>
            <a:off x="152400" y="152400"/>
            <a:ext cx="890233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anesthesiologists working less than full time:</a:t>
            </a:r>
          </a:p>
          <a:p>
            <a:pPr lvl="1"/>
            <a:r>
              <a:rPr lang="en-US" dirty="0" smtClean="0"/>
              <a:t>2011 study by </a:t>
            </a:r>
            <a:r>
              <a:rPr lang="en-US" dirty="0" err="1" smtClean="0"/>
              <a:t>Cjeka</a:t>
            </a:r>
            <a:r>
              <a:rPr lang="en-US" dirty="0" smtClean="0"/>
              <a:t> 22% male and 44% females work part time</a:t>
            </a:r>
          </a:p>
          <a:p>
            <a:pPr lvl="1"/>
            <a:r>
              <a:rPr lang="en-US" dirty="0" smtClean="0"/>
              <a:t>Two fastest growing demographics:</a:t>
            </a:r>
          </a:p>
          <a:p>
            <a:pPr lvl="2"/>
            <a:r>
              <a:rPr lang="en-US" dirty="0" smtClean="0"/>
              <a:t>Men at end of career</a:t>
            </a:r>
          </a:p>
          <a:p>
            <a:pPr lvl="2"/>
            <a:r>
              <a:rPr lang="en-US" dirty="0" smtClean="0"/>
              <a:t>Women at beginning of career</a:t>
            </a:r>
          </a:p>
          <a:p>
            <a:pPr lvl="1"/>
            <a:r>
              <a:rPr lang="en-US" dirty="0" smtClean="0"/>
              <a:t>Locums tenens becoming popular mode of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2" y="0"/>
            <a:ext cx="529113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 employment of anesthesia increasing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are adopting lower salary with incentives based on performance and quality metrics</a:t>
            </a:r>
          </a:p>
          <a:p>
            <a:pPr lvl="1"/>
            <a:r>
              <a:rPr lang="en-US" dirty="0" smtClean="0"/>
              <a:t>Recent Price Waterhouse study indicates 46% of physicians interested in employment</a:t>
            </a:r>
          </a:p>
          <a:p>
            <a:pPr lvl="1"/>
            <a:r>
              <a:rPr lang="en-US" dirty="0" smtClean="0"/>
              <a:t>Current subsidization of anesthesia groups &gt; 80%</a:t>
            </a:r>
          </a:p>
          <a:p>
            <a:pPr lvl="1"/>
            <a:r>
              <a:rPr lang="en-US" dirty="0" smtClean="0"/>
              <a:t>Beware of the ‘Company Model’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Healthcare reform is changing priorities of anesthesia practices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Costs </a:t>
            </a:r>
            <a:r>
              <a:rPr lang="en-US" dirty="0" smtClean="0"/>
              <a:t>of implementing new federal regulations is driving groups towards consolidation</a:t>
            </a:r>
          </a:p>
          <a:p>
            <a:pPr lvl="1"/>
            <a:r>
              <a:rPr lang="en-US" dirty="0" smtClean="0"/>
              <a:t>Efforts to increase anesthesia exposure in bundled payments is focused on the perioperative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technology is driving need for subspecialists</a:t>
            </a:r>
          </a:p>
          <a:p>
            <a:pPr lvl="1"/>
            <a:r>
              <a:rPr lang="en-US" dirty="0" smtClean="0"/>
              <a:t>Ultrasound guidance blocks</a:t>
            </a:r>
          </a:p>
          <a:p>
            <a:pPr lvl="1"/>
            <a:r>
              <a:rPr lang="en-US" dirty="0" smtClean="0"/>
              <a:t>TEE for cardiac</a:t>
            </a:r>
          </a:p>
          <a:p>
            <a:pPr lvl="1"/>
            <a:r>
              <a:rPr lang="en-US" dirty="0" smtClean="0"/>
              <a:t>Pain management</a:t>
            </a:r>
          </a:p>
          <a:p>
            <a:pPr lvl="1"/>
            <a:r>
              <a:rPr lang="en-US" dirty="0" smtClean="0"/>
              <a:t>Knowledge of informatics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Some increased compensation for these skills, and decreased comp purely on longevity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Anesthesia groups expanding in size and location: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groups are publicly traded</a:t>
            </a:r>
          </a:p>
          <a:p>
            <a:pPr lvl="1"/>
            <a:r>
              <a:rPr lang="en-US" dirty="0" smtClean="0"/>
              <a:t>&gt; 15 groups have greater than 500 clinicians or work in more than 3 states</a:t>
            </a:r>
          </a:p>
          <a:p>
            <a:pPr lvl="1"/>
            <a:r>
              <a:rPr lang="en-US" dirty="0" smtClean="0"/>
              <a:t>Private equity currently buying out existing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6081712" cy="38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5029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495800"/>
            <a:ext cx="2971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Maccioli</a:t>
            </a:r>
            <a:r>
              <a:rPr lang="en-US" dirty="0" smtClean="0"/>
              <a:t> G, </a:t>
            </a:r>
            <a:r>
              <a:rPr lang="en-US" dirty="0" err="1" smtClean="0"/>
              <a:t>Johnstone</a:t>
            </a:r>
            <a:r>
              <a:rPr lang="en-US" dirty="0" smtClean="0"/>
              <a:t> R. ASA Newsletter, 2010 74(5): 12-14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401763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effectLst/>
              </a:rPr>
              <a:t>2014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Age of Current U.S. Physicians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476500" y="2133600"/>
            <a:ext cx="4991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689225" algn="l"/>
                <a:tab pos="3944938" algn="r"/>
                <a:tab pos="4230688" algn="r"/>
                <a:tab pos="4749800" algn="r"/>
              </a:tabLst>
            </a:pPr>
            <a:r>
              <a:rPr lang="en-US" sz="3000" b="1" dirty="0">
                <a:latin typeface="Tahoma" pitchFamily="34" charset="0"/>
                <a:cs typeface="Tahoma" pitchFamily="34" charset="0"/>
              </a:rPr>
              <a:t>Under 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30</a:t>
            </a:r>
            <a:r>
              <a:rPr lang="en-US" sz="3000" b="1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0.8%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689225" algn="l"/>
                <a:tab pos="3944938" algn="r"/>
                <a:tab pos="4230688" algn="r"/>
                <a:tab pos="4749800" algn="r"/>
              </a:tabLst>
            </a:pP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30-39</a:t>
            </a:r>
            <a:r>
              <a:rPr lang="en-US" sz="3000" b="1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19.8%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689225" algn="l"/>
                <a:tab pos="3944938" algn="r"/>
                <a:tab pos="4230688" algn="r"/>
                <a:tab pos="4749800" algn="r"/>
              </a:tabLst>
            </a:pP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40-49</a:t>
            </a:r>
            <a:r>
              <a:rPr lang="en-US" sz="3000" b="1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24.4%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689225" algn="l"/>
                <a:tab pos="3944938" algn="r"/>
                <a:tab pos="4230688" algn="r"/>
                <a:tab pos="4749800" algn="r"/>
              </a:tabLst>
            </a:pP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50-59</a:t>
            </a:r>
            <a:r>
              <a:rPr lang="en-US" sz="3000" b="1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23.6%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689225" algn="l"/>
                <a:tab pos="3944938" algn="r"/>
                <a:tab pos="4230688" algn="r"/>
                <a:tab pos="4749800" algn="r"/>
              </a:tabLst>
            </a:pP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60-69</a:t>
            </a:r>
            <a:r>
              <a:rPr lang="en-US" sz="30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3000" b="1" u="sng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20.0%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689225" algn="l"/>
                <a:tab pos="3944938" algn="r"/>
                <a:tab pos="4230688" algn="r"/>
                <a:tab pos="4749800" algn="r"/>
              </a:tabLst>
            </a:pP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70+</a:t>
            </a:r>
            <a:r>
              <a:rPr lang="en-US" sz="3000" b="1" dirty="0">
                <a:latin typeface="Tahoma" pitchFamily="34" charset="0"/>
                <a:cs typeface="Tahoma" pitchFamily="34" charset="0"/>
              </a:rPr>
              <a:t>		</a:t>
            </a:r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10.9%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848600" y="6642100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 dirty="0"/>
              <a:t>Source:  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102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916,264 with active license</a:t>
            </a:r>
          </a:p>
          <a:p>
            <a:pPr algn="ctr"/>
            <a:r>
              <a:rPr lang="en-US" sz="3000" b="1" dirty="0" smtClean="0">
                <a:latin typeface="Tahoma" pitchFamily="34" charset="0"/>
                <a:cs typeface="Tahoma" pitchFamily="34" charset="0"/>
              </a:rPr>
              <a:t>Over 30% are 60 or older!</a:t>
            </a:r>
            <a:endParaRPr lang="en-US" sz="3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6" y="1"/>
            <a:ext cx="510405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3429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Anesthesia had 11.7% increase from 2005 - 2010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286000" y="36576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152400"/>
            <a:ext cx="4733925" cy="668318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19400" y="6858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38400" y="10668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71800" y="61722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2016 Physician Specialty Data Report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390" y="314425"/>
            <a:ext cx="309081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25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945</Words>
  <Application>Microsoft Office PowerPoint</Application>
  <PresentationFormat>On-screen Show (4:3)</PresentationFormat>
  <Paragraphs>244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Constantia</vt:lpstr>
      <vt:lpstr>Tahoma</vt:lpstr>
      <vt:lpstr>Verdana</vt:lpstr>
      <vt:lpstr>Wingdings 2</vt:lpstr>
      <vt:lpstr>Wingdings 3</vt:lpstr>
      <vt:lpstr>Office Theme</vt:lpstr>
      <vt:lpstr>Today’s Healthcare Headlines</vt:lpstr>
      <vt:lpstr>A New Physician Workforce</vt:lpstr>
      <vt:lpstr>The Coming Physician Shortage</vt:lpstr>
      <vt:lpstr>PowerPoint Presentation</vt:lpstr>
      <vt:lpstr>PowerPoint Presentation</vt:lpstr>
      <vt:lpstr>2014 Age of Current U.S. Physicians</vt:lpstr>
      <vt:lpstr>PowerPoint Presentation</vt:lpstr>
      <vt:lpstr>PowerPoint Presentation</vt:lpstr>
      <vt:lpstr>PowerPoint Presentation</vt:lpstr>
      <vt:lpstr>Multigenerational Workplace</vt:lpstr>
      <vt:lpstr>The Four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Now?</vt:lpstr>
      <vt:lpstr>Practice Variation &amp; Cost of Care</vt:lpstr>
      <vt:lpstr>Healthcare Reform</vt:lpstr>
      <vt:lpstr>Payment Reform</vt:lpstr>
      <vt:lpstr>Bundled Payments</vt:lpstr>
      <vt:lpstr>PQRS</vt:lpstr>
      <vt:lpstr>Our Future</vt:lpstr>
      <vt:lpstr>CNN – Highest Paid Job http://money.cnn.com/magazines/moneymag/bestjobs/2009/highpay/index.html</vt:lpstr>
      <vt:lpstr>SAAC Salary Survey  2000 vs 2007 National Average (50th %)</vt:lpstr>
      <vt:lpstr>Hospital Support</vt:lpstr>
      <vt:lpstr>PowerPoint Presentation</vt:lpstr>
      <vt:lpstr>Increased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impact of supply/demand changes</vt:lpstr>
      <vt:lpstr>PowerPoint Presentation</vt:lpstr>
      <vt:lpstr>Great Philosopher</vt:lpstr>
      <vt:lpstr>Trends</vt:lpstr>
      <vt:lpstr>Trend #1</vt:lpstr>
      <vt:lpstr>Trend #2</vt:lpstr>
      <vt:lpstr>PowerPoint Presentation</vt:lpstr>
      <vt:lpstr>Trend #3</vt:lpstr>
      <vt:lpstr>Trend #4</vt:lpstr>
      <vt:lpstr>Trend #5</vt:lpstr>
      <vt:lpstr>Trend #6</vt:lpstr>
      <vt:lpstr>Trend #7</vt:lpstr>
      <vt:lpstr>PowerPoint Presentation</vt:lpstr>
      <vt:lpstr>Questions?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jstonem1</dc:creator>
  <cp:lastModifiedBy>Jerry Stonemetz</cp:lastModifiedBy>
  <cp:revision>35</cp:revision>
  <dcterms:created xsi:type="dcterms:W3CDTF">2012-11-30T15:17:14Z</dcterms:created>
  <dcterms:modified xsi:type="dcterms:W3CDTF">2018-11-28T23:00:38Z</dcterms:modified>
</cp:coreProperties>
</file>