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9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1C030A4A-631E-43B7-89E6-9C1D371C8ED4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30586C3-997E-4225-B0CF-0E4E5DB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448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30A4A-631E-43B7-89E6-9C1D371C8ED4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86C3-997E-4225-B0CF-0E4E5DB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53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C030A4A-631E-43B7-89E6-9C1D371C8ED4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30586C3-997E-4225-B0CF-0E4E5DB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41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C030A4A-631E-43B7-89E6-9C1D371C8ED4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30586C3-997E-4225-B0CF-0E4E5DB562E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05743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C030A4A-631E-43B7-89E6-9C1D371C8ED4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30586C3-997E-4225-B0CF-0E4E5DB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551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30A4A-631E-43B7-89E6-9C1D371C8ED4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86C3-997E-4225-B0CF-0E4E5DB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412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30A4A-631E-43B7-89E6-9C1D371C8ED4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86C3-997E-4225-B0CF-0E4E5DB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447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30A4A-631E-43B7-89E6-9C1D371C8ED4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86C3-997E-4225-B0CF-0E4E5DB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9353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C030A4A-631E-43B7-89E6-9C1D371C8ED4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30586C3-997E-4225-B0CF-0E4E5DB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170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30A4A-631E-43B7-89E6-9C1D371C8ED4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86C3-997E-4225-B0CF-0E4E5DB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41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C030A4A-631E-43B7-89E6-9C1D371C8ED4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30586C3-997E-4225-B0CF-0E4E5DB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968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30A4A-631E-43B7-89E6-9C1D371C8ED4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86C3-997E-4225-B0CF-0E4E5DB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68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30A4A-631E-43B7-89E6-9C1D371C8ED4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86C3-997E-4225-B0CF-0E4E5DB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83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30A4A-631E-43B7-89E6-9C1D371C8ED4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86C3-997E-4225-B0CF-0E4E5DB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46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30A4A-631E-43B7-89E6-9C1D371C8ED4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86C3-997E-4225-B0CF-0E4E5DB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831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30A4A-631E-43B7-89E6-9C1D371C8ED4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86C3-997E-4225-B0CF-0E4E5DB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30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30A4A-631E-43B7-89E6-9C1D371C8ED4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86C3-997E-4225-B0CF-0E4E5DB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09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30A4A-631E-43B7-89E6-9C1D371C8ED4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586C3-997E-4225-B0CF-0E4E5DB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295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Opioids Part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Jed Wolpaw MD, </a:t>
            </a:r>
            <a:r>
              <a:rPr lang="en-US" dirty="0" err="1" smtClean="0"/>
              <a:t>M.Ed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758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Agonist-Antagonists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Buprenorphine, </a:t>
            </a:r>
            <a:r>
              <a:rPr lang="en-US" dirty="0" err="1" smtClean="0"/>
              <a:t>Butorphanol</a:t>
            </a:r>
            <a:r>
              <a:rPr lang="en-US" dirty="0" smtClean="0"/>
              <a:t>, </a:t>
            </a:r>
            <a:r>
              <a:rPr lang="en-US" dirty="0" err="1" smtClean="0"/>
              <a:t>Nalbuphine</a:t>
            </a:r>
            <a:r>
              <a:rPr lang="en-US" dirty="0" smtClean="0"/>
              <a:t>, </a:t>
            </a:r>
            <a:r>
              <a:rPr lang="en-US" dirty="0" err="1" smtClean="0"/>
              <a:t>Pentazocine</a:t>
            </a:r>
            <a:endParaRPr lang="en-US" dirty="0" smtClean="0"/>
          </a:p>
          <a:p>
            <a:r>
              <a:rPr lang="en-US" dirty="0" smtClean="0"/>
              <a:t>Cause less euphoria, less drug seeking</a:t>
            </a:r>
          </a:p>
          <a:p>
            <a:r>
              <a:rPr lang="en-US" dirty="0" smtClean="0"/>
              <a:t>Still cause some respiratory depression but with ceiling effect</a:t>
            </a:r>
          </a:p>
          <a:p>
            <a:r>
              <a:rPr lang="en-US" dirty="0" smtClean="0"/>
              <a:t>Naloxone works for most but less well for buprenorphine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737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Pentazocine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Mainly Kappa</a:t>
            </a:r>
          </a:p>
          <a:p>
            <a:r>
              <a:rPr lang="en-US" dirty="0" smtClean="0"/>
              <a:t>Causes PONV, dysphoria, cardiac depression, tachycardia, PA pressures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341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Butorphanol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 </a:t>
            </a:r>
            <a:r>
              <a:rPr lang="en-US" dirty="0" err="1" smtClean="0"/>
              <a:t>agaonist</a:t>
            </a:r>
            <a:r>
              <a:rPr lang="en-US" dirty="0" smtClean="0"/>
              <a:t>, Mu partial agonist</a:t>
            </a:r>
          </a:p>
          <a:p>
            <a:r>
              <a:rPr lang="en-US" dirty="0" smtClean="0"/>
              <a:t>Only parenteral</a:t>
            </a:r>
          </a:p>
          <a:p>
            <a:r>
              <a:rPr lang="en-US" dirty="0" smtClean="0"/>
              <a:t>Can cause nausea, CNS stimulation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259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Buprenorphine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 partial agonist</a:t>
            </a:r>
          </a:p>
          <a:p>
            <a:r>
              <a:rPr lang="en-US" dirty="0" smtClean="0"/>
              <a:t>33 times more potent than morphine</a:t>
            </a:r>
          </a:p>
          <a:p>
            <a:r>
              <a:rPr lang="en-US" dirty="0" smtClean="0"/>
              <a:t>Very high affinity for receptors, t1/2 of 166 min compared to 6.8 for fentanyl</a:t>
            </a:r>
          </a:p>
          <a:p>
            <a:r>
              <a:rPr lang="en-US" dirty="0" smtClean="0"/>
              <a:t>Peak effect 3 hours, duration 10h with active metabolites</a:t>
            </a:r>
          </a:p>
          <a:p>
            <a:r>
              <a:rPr lang="en-US" dirty="0" smtClean="0"/>
              <a:t>Produces similar euphoria to morphine, can be used as premed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463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Nalbuphine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 antagonist, Kappa agonist </a:t>
            </a:r>
          </a:p>
          <a:p>
            <a:r>
              <a:rPr lang="en-US" dirty="0" smtClean="0"/>
              <a:t>Parenteral only</a:t>
            </a:r>
          </a:p>
          <a:p>
            <a:r>
              <a:rPr lang="en-US" dirty="0" smtClean="0"/>
              <a:t>Limited analgesia, </a:t>
            </a:r>
            <a:r>
              <a:rPr lang="en-US" dirty="0" err="1" smtClean="0"/>
              <a:t>resp</a:t>
            </a:r>
            <a:r>
              <a:rPr lang="en-US" dirty="0" smtClean="0"/>
              <a:t> depression, sedation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815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Antagonists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Naloxone: </a:t>
            </a:r>
          </a:p>
          <a:p>
            <a:pPr lvl="1"/>
            <a:r>
              <a:rPr lang="en-US" dirty="0" smtClean="0"/>
              <a:t>Mu, Kappa and Delta</a:t>
            </a:r>
          </a:p>
          <a:p>
            <a:pPr lvl="1"/>
            <a:r>
              <a:rPr lang="en-US" dirty="0" smtClean="0"/>
              <a:t>Can reverse </a:t>
            </a:r>
            <a:r>
              <a:rPr lang="en-US" dirty="0" err="1" smtClean="0"/>
              <a:t>resp</a:t>
            </a:r>
            <a:r>
              <a:rPr lang="en-US" dirty="0" smtClean="0"/>
              <a:t> depression, nausea, pruritus, urinary retention, biliary spasm, constipation</a:t>
            </a:r>
          </a:p>
          <a:p>
            <a:pPr lvl="1"/>
            <a:r>
              <a:rPr lang="en-US" dirty="0" smtClean="0"/>
              <a:t>Can cause </a:t>
            </a:r>
            <a:r>
              <a:rPr lang="en-US" dirty="0" err="1" smtClean="0"/>
              <a:t>pulm</a:t>
            </a:r>
            <a:r>
              <a:rPr lang="en-US" dirty="0" smtClean="0"/>
              <a:t> edema, HTN, tachycardia</a:t>
            </a:r>
          </a:p>
          <a:p>
            <a:pPr lvl="1"/>
            <a:r>
              <a:rPr lang="en-US" dirty="0" smtClean="0"/>
              <a:t>Onset 1-2 minutes, duration 30-60 min</a:t>
            </a:r>
          </a:p>
          <a:p>
            <a:pPr lvl="1"/>
            <a:r>
              <a:rPr lang="en-US" dirty="0" smtClean="0"/>
              <a:t>Can be given through ETT</a:t>
            </a:r>
          </a:p>
          <a:p>
            <a:pPr lvl="1"/>
            <a:r>
              <a:rPr lang="en-US" dirty="0" smtClean="0"/>
              <a:t>May need infusion for heroin, buprenorphine (needs high dose, not reliable)</a:t>
            </a:r>
          </a:p>
          <a:p>
            <a:pPr lvl="1"/>
            <a:r>
              <a:rPr lang="en-US" dirty="0" smtClean="0"/>
              <a:t>Some evidence for reducing risk of paraplegia in AAA repair</a:t>
            </a:r>
          </a:p>
          <a:p>
            <a:r>
              <a:rPr lang="en-US" dirty="0" smtClean="0"/>
              <a:t>Naltrexone</a:t>
            </a:r>
          </a:p>
          <a:p>
            <a:pPr lvl="1"/>
            <a:r>
              <a:rPr lang="en-US" dirty="0" smtClean="0"/>
              <a:t>Oral, Mu Kappa and Delta</a:t>
            </a:r>
          </a:p>
          <a:p>
            <a:pPr lvl="1"/>
            <a:r>
              <a:rPr lang="en-US" dirty="0" smtClean="0"/>
              <a:t>Longer acting than Naloxone w t1/2 8-12h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635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Antagonists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Nalmefene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More active at Mu</a:t>
            </a:r>
          </a:p>
          <a:p>
            <a:pPr lvl="1"/>
            <a:r>
              <a:rPr lang="en-US" dirty="0" smtClean="0"/>
              <a:t>Can be oral or IV</a:t>
            </a:r>
          </a:p>
          <a:p>
            <a:r>
              <a:rPr lang="en-US" dirty="0" err="1" smtClean="0"/>
              <a:t>Methylnaltrexone</a:t>
            </a:r>
            <a:endParaRPr lang="en-US" dirty="0" smtClean="0"/>
          </a:p>
          <a:p>
            <a:pPr lvl="1"/>
            <a:r>
              <a:rPr lang="en-US" dirty="0" smtClean="0"/>
              <a:t>Does not cross BBB</a:t>
            </a:r>
          </a:p>
          <a:p>
            <a:pPr lvl="1"/>
            <a:r>
              <a:rPr lang="en-US" dirty="0" smtClean="0"/>
              <a:t>Can reverse ileus, delayed gastric emptying, </a:t>
            </a:r>
            <a:r>
              <a:rPr lang="en-US" dirty="0" err="1" smtClean="0"/>
              <a:t>pruritis</a:t>
            </a:r>
            <a:r>
              <a:rPr lang="en-US" dirty="0" smtClean="0"/>
              <a:t> without affecting analgesia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952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Synergistic with </a:t>
            </a:r>
            <a:r>
              <a:rPr lang="en-US" dirty="0" err="1" smtClean="0"/>
              <a:t>Propofol</a:t>
            </a:r>
            <a:r>
              <a:rPr lang="en-US" dirty="0" smtClean="0"/>
              <a:t>, benzos</a:t>
            </a:r>
          </a:p>
          <a:p>
            <a:r>
              <a:rPr lang="en-US" dirty="0" smtClean="0"/>
              <a:t>Ketamine reduces opiate consumption</a:t>
            </a:r>
          </a:p>
          <a:p>
            <a:r>
              <a:rPr lang="en-US" dirty="0" smtClean="0"/>
              <a:t>Meperidine, tramadol and methadone can cause </a:t>
            </a:r>
            <a:r>
              <a:rPr lang="en-US" dirty="0" err="1" smtClean="0"/>
              <a:t>Seratonin</a:t>
            </a:r>
            <a:r>
              <a:rPr lang="en-US" dirty="0" smtClean="0"/>
              <a:t> syndrome with MAOIs</a:t>
            </a:r>
          </a:p>
          <a:p>
            <a:r>
              <a:rPr lang="en-US" dirty="0" smtClean="0"/>
              <a:t>Mg potentiates opiate action, increases duration of action, can prevent hyperalgesia with </a:t>
            </a:r>
            <a:r>
              <a:rPr lang="en-US" dirty="0" err="1" smtClean="0"/>
              <a:t>remi</a:t>
            </a:r>
            <a:endParaRPr lang="en-US" dirty="0" smtClean="0"/>
          </a:p>
          <a:p>
            <a:r>
              <a:rPr lang="en-US" dirty="0" smtClean="0"/>
              <a:t>NSAIDS, Gabapentin can reduce opiate use and prevent hyperalgesia</a:t>
            </a:r>
          </a:p>
          <a:p>
            <a:r>
              <a:rPr lang="en-US" dirty="0" smtClean="0"/>
              <a:t>TCAs can increase opiate induced respiratory depression</a:t>
            </a:r>
          </a:p>
          <a:p>
            <a:r>
              <a:rPr lang="en-US" dirty="0" err="1" smtClean="0"/>
              <a:t>Diphenhyramine</a:t>
            </a:r>
            <a:r>
              <a:rPr lang="en-US" dirty="0" smtClean="0"/>
              <a:t> can counter some of the </a:t>
            </a:r>
            <a:r>
              <a:rPr lang="en-US" dirty="0" err="1" smtClean="0"/>
              <a:t>resp</a:t>
            </a:r>
            <a:r>
              <a:rPr lang="en-US" dirty="0" smtClean="0"/>
              <a:t> depression of opioids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876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Pharmacokinetics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 of onset is faster with increased lipid solubility</a:t>
            </a:r>
          </a:p>
          <a:p>
            <a:r>
              <a:rPr lang="en-US" dirty="0" smtClean="0"/>
              <a:t>Morphine:</a:t>
            </a:r>
          </a:p>
          <a:p>
            <a:pPr lvl="1"/>
            <a:r>
              <a:rPr lang="en-US" dirty="0" smtClean="0"/>
              <a:t>Relatively low lipid solubility</a:t>
            </a:r>
          </a:p>
          <a:p>
            <a:pPr lvl="1"/>
            <a:r>
              <a:rPr lang="en-US" dirty="0" smtClean="0"/>
              <a:t>Only 10-20% un-ionized at physiologic pH so doesn’t diffuse into tissues quickly</a:t>
            </a:r>
          </a:p>
          <a:p>
            <a:pPr lvl="1"/>
            <a:r>
              <a:rPr lang="en-US" dirty="0" smtClean="0"/>
              <a:t>Conjugated in liver (60%) and kidney (40%) to M3G (90%) and M6G (10%)</a:t>
            </a:r>
          </a:p>
          <a:p>
            <a:pPr lvl="2"/>
            <a:r>
              <a:rPr lang="en-US" dirty="0" smtClean="0"/>
              <a:t>M6G is more potent than morphine, accumulates in renal failure and causes sever respiratory depression</a:t>
            </a:r>
          </a:p>
          <a:p>
            <a:r>
              <a:rPr lang="en-US" dirty="0" smtClean="0"/>
              <a:t>Meperidine</a:t>
            </a:r>
          </a:p>
          <a:p>
            <a:pPr lvl="1"/>
            <a:r>
              <a:rPr lang="en-US" dirty="0" smtClean="0"/>
              <a:t>Main metabolite </a:t>
            </a:r>
            <a:r>
              <a:rPr lang="en-US" dirty="0" err="1" smtClean="0"/>
              <a:t>normeperidine</a:t>
            </a:r>
            <a:r>
              <a:rPr lang="en-US" dirty="0" smtClean="0"/>
              <a:t> has CNS excitatory effects, accumulates in renal failure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296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Pharmacokinetics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8557"/>
            <a:ext cx="10820400" cy="4625007"/>
          </a:xfrm>
        </p:spPr>
        <p:txBody>
          <a:bodyPr>
            <a:normAutofit/>
          </a:bodyPr>
          <a:lstStyle/>
          <a:p>
            <a:r>
              <a:rPr lang="en-US" dirty="0" smtClean="0"/>
              <a:t>Fentanyl</a:t>
            </a:r>
          </a:p>
          <a:p>
            <a:pPr lvl="1"/>
            <a:r>
              <a:rPr lang="en-US" dirty="0" smtClean="0"/>
              <a:t>Large pulmonary first pass, take up 75% of dose</a:t>
            </a:r>
          </a:p>
          <a:p>
            <a:pPr lvl="1"/>
            <a:r>
              <a:rPr lang="en-US" dirty="0" smtClean="0"/>
              <a:t>40% of remainder taken up by RBCs</a:t>
            </a:r>
          </a:p>
          <a:p>
            <a:pPr lvl="1"/>
            <a:r>
              <a:rPr lang="en-US" dirty="0" smtClean="0"/>
              <a:t>Metabolized in liver, no active metabolites, main one is </a:t>
            </a:r>
            <a:r>
              <a:rPr lang="en-US" dirty="0" err="1" smtClean="0"/>
              <a:t>norfentanyl</a:t>
            </a:r>
            <a:endParaRPr lang="en-US" dirty="0" smtClean="0"/>
          </a:p>
          <a:p>
            <a:r>
              <a:rPr lang="en-US" dirty="0" err="1" smtClean="0"/>
              <a:t>Alfentanil</a:t>
            </a:r>
            <a:endParaRPr lang="en-US" dirty="0" smtClean="0"/>
          </a:p>
          <a:p>
            <a:pPr lvl="1"/>
            <a:r>
              <a:rPr lang="en-US" dirty="0" smtClean="0"/>
              <a:t>Mostly un-ionized (very lipid soluble) so very fast onset</a:t>
            </a:r>
          </a:p>
          <a:p>
            <a:r>
              <a:rPr lang="en-US" dirty="0" err="1" smtClean="0"/>
              <a:t>Sufentanil</a:t>
            </a:r>
            <a:endParaRPr lang="en-US" dirty="0" smtClean="0"/>
          </a:p>
          <a:p>
            <a:pPr lvl="1"/>
            <a:r>
              <a:rPr lang="en-US" dirty="0" smtClean="0"/>
              <a:t>Similar to fentanyl but more lipid soluble</a:t>
            </a:r>
          </a:p>
          <a:p>
            <a:r>
              <a:rPr lang="en-US" dirty="0" smtClean="0"/>
              <a:t>Remifentanil</a:t>
            </a:r>
          </a:p>
          <a:p>
            <a:pPr lvl="1"/>
            <a:r>
              <a:rPr lang="en-US" dirty="0" smtClean="0"/>
              <a:t>Ester structure allows hydrolysis by blood and nonspecific tissue </a:t>
            </a:r>
            <a:r>
              <a:rPr lang="en-US" dirty="0" err="1" smtClean="0"/>
              <a:t>esterases</a:t>
            </a:r>
            <a:r>
              <a:rPr lang="en-US" dirty="0" smtClean="0"/>
              <a:t> into essentially non-active metabolite</a:t>
            </a:r>
          </a:p>
          <a:p>
            <a:r>
              <a:rPr lang="en-US" dirty="0" smtClean="0"/>
              <a:t>None of these are significantly prolonged in renal failure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321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Pharmacokinetics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Age: </a:t>
            </a:r>
          </a:p>
          <a:p>
            <a:pPr lvl="1"/>
            <a:r>
              <a:rPr lang="en-US" dirty="0" smtClean="0"/>
              <a:t>reduce dosage by 50% or more in older patients </a:t>
            </a:r>
          </a:p>
          <a:p>
            <a:pPr lvl="1"/>
            <a:r>
              <a:rPr lang="en-US" dirty="0" smtClean="0"/>
              <a:t>Neonates less than 1 year have reduced elimination</a:t>
            </a:r>
          </a:p>
          <a:p>
            <a:pPr lvl="1"/>
            <a:r>
              <a:rPr lang="en-US" dirty="0" smtClean="0"/>
              <a:t>Dose required in children 2-11 can be double that of adults</a:t>
            </a:r>
          </a:p>
          <a:p>
            <a:r>
              <a:rPr lang="en-US" dirty="0" smtClean="0"/>
              <a:t>Weight</a:t>
            </a:r>
          </a:p>
          <a:p>
            <a:pPr lvl="1"/>
            <a:r>
              <a:rPr lang="en-US" dirty="0" smtClean="0"/>
              <a:t>Based on lean body mass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6960" y="3655114"/>
            <a:ext cx="5070762" cy="3050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587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Pharmacokinetics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81810"/>
            <a:ext cx="10820400" cy="4598504"/>
          </a:xfrm>
        </p:spPr>
        <p:txBody>
          <a:bodyPr/>
          <a:lstStyle/>
          <a:p>
            <a:r>
              <a:rPr lang="en-US" dirty="0" smtClean="0"/>
              <a:t>Hepatic failure</a:t>
            </a:r>
          </a:p>
          <a:p>
            <a:pPr lvl="1"/>
            <a:r>
              <a:rPr lang="en-US" dirty="0" smtClean="0"/>
              <a:t>Minimal effect except:</a:t>
            </a:r>
          </a:p>
          <a:p>
            <a:pPr lvl="2"/>
            <a:r>
              <a:rPr lang="en-US" dirty="0" smtClean="0"/>
              <a:t>Reduced hepatic blood flow can lead to reduced elimination</a:t>
            </a:r>
          </a:p>
          <a:p>
            <a:pPr lvl="2"/>
            <a:r>
              <a:rPr lang="en-US" dirty="0" smtClean="0"/>
              <a:t>Meperidine can build up and cause increased CNS depression</a:t>
            </a:r>
          </a:p>
          <a:p>
            <a:r>
              <a:rPr lang="en-US" dirty="0" smtClean="0"/>
              <a:t>Cardiopulmonary Bypass</a:t>
            </a:r>
          </a:p>
          <a:p>
            <a:pPr lvl="1"/>
            <a:r>
              <a:rPr lang="en-US" dirty="0" smtClean="0"/>
              <a:t>Reduces plasma concentration of opioids due to changes in volume of distribution and binding of drug to circuit</a:t>
            </a:r>
          </a:p>
          <a:p>
            <a:r>
              <a:rPr lang="en-US" dirty="0" smtClean="0"/>
              <a:t>pH changes</a:t>
            </a:r>
          </a:p>
          <a:p>
            <a:pPr lvl="1"/>
            <a:r>
              <a:rPr lang="en-US" dirty="0" smtClean="0"/>
              <a:t>Acidosis causes decreased protein binding and increased duration of action</a:t>
            </a:r>
          </a:p>
          <a:p>
            <a:r>
              <a:rPr lang="en-US" dirty="0" smtClean="0"/>
              <a:t>Hemorrhage</a:t>
            </a:r>
          </a:p>
          <a:p>
            <a:pPr lvl="1"/>
            <a:r>
              <a:rPr lang="en-US" dirty="0" smtClean="0"/>
              <a:t>Significant blood loss leads to increased plasma levels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095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Analgesia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Bolus dosing</a:t>
            </a:r>
          </a:p>
          <a:p>
            <a:pPr lvl="1"/>
            <a:r>
              <a:rPr lang="en-US" dirty="0" smtClean="0"/>
              <a:t>Fentanyl 1-3 mcg/kg</a:t>
            </a:r>
          </a:p>
          <a:p>
            <a:pPr lvl="1"/>
            <a:r>
              <a:rPr lang="en-US" dirty="0" err="1" smtClean="0"/>
              <a:t>Alfentanil</a:t>
            </a:r>
            <a:r>
              <a:rPr lang="en-US" dirty="0" smtClean="0"/>
              <a:t> 10-20 mcg/kg</a:t>
            </a:r>
          </a:p>
          <a:p>
            <a:pPr lvl="1"/>
            <a:r>
              <a:rPr lang="en-US" dirty="0" err="1" smtClean="0"/>
              <a:t>Sufentanil</a:t>
            </a:r>
            <a:r>
              <a:rPr lang="en-US" dirty="0" smtClean="0"/>
              <a:t> 0.1-0.3 mcg/kg</a:t>
            </a:r>
          </a:p>
          <a:p>
            <a:r>
              <a:rPr lang="en-US" dirty="0" smtClean="0"/>
              <a:t>Infusions</a:t>
            </a:r>
          </a:p>
          <a:p>
            <a:pPr lvl="1"/>
            <a:r>
              <a:rPr lang="en-US" dirty="0" smtClean="0"/>
              <a:t>Fentanyl 0.01-0.05 mcg/kg/min</a:t>
            </a:r>
          </a:p>
          <a:p>
            <a:pPr lvl="1"/>
            <a:r>
              <a:rPr lang="en-US" dirty="0" err="1" smtClean="0"/>
              <a:t>Alfentanil</a:t>
            </a:r>
            <a:r>
              <a:rPr lang="en-US" dirty="0" smtClean="0"/>
              <a:t> 0.25-0.75 mcg/kg/min</a:t>
            </a:r>
          </a:p>
          <a:p>
            <a:pPr lvl="1"/>
            <a:r>
              <a:rPr lang="en-US" dirty="0" err="1" smtClean="0"/>
              <a:t>Sufentanil</a:t>
            </a:r>
            <a:r>
              <a:rPr lang="en-US" dirty="0" smtClean="0"/>
              <a:t> 0.0015 to 0.01 mcg/kg/min</a:t>
            </a:r>
          </a:p>
          <a:p>
            <a:pPr lvl="1"/>
            <a:r>
              <a:rPr lang="en-US" dirty="0" smtClean="0"/>
              <a:t>Remifentanil 0.05 to 0.25 mcg/kg/min</a:t>
            </a:r>
          </a:p>
          <a:p>
            <a:r>
              <a:rPr lang="en-US" dirty="0" smtClean="0"/>
              <a:t>Synergy</a:t>
            </a:r>
          </a:p>
          <a:p>
            <a:pPr lvl="1"/>
            <a:r>
              <a:rPr lang="en-US" dirty="0" smtClean="0"/>
              <a:t>Reduce amount of inhaled agent and </a:t>
            </a:r>
            <a:r>
              <a:rPr lang="en-US" dirty="0" err="1" smtClean="0"/>
              <a:t>propofol</a:t>
            </a:r>
            <a:r>
              <a:rPr lang="en-US" dirty="0" smtClean="0"/>
              <a:t> needed by up 50% or more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618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8366" y="0"/>
            <a:ext cx="8610600" cy="1293028"/>
          </a:xfrm>
        </p:spPr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40904"/>
            <a:ext cx="10820400" cy="563217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TIVA-combined with </a:t>
            </a:r>
            <a:r>
              <a:rPr lang="en-US" dirty="0" err="1" smtClean="0"/>
              <a:t>propofol</a:t>
            </a:r>
            <a:r>
              <a:rPr lang="en-US" dirty="0" smtClean="0"/>
              <a:t> (preferred) or benzo</a:t>
            </a:r>
          </a:p>
          <a:p>
            <a:r>
              <a:rPr lang="en-US" dirty="0" smtClean="0"/>
              <a:t>Opioid-based (high dose) for cardiac surgery</a:t>
            </a:r>
          </a:p>
          <a:p>
            <a:pPr lvl="1"/>
            <a:r>
              <a:rPr lang="en-US" dirty="0" smtClean="0"/>
              <a:t>Large induction doses of fentanyl (25-75mcg/kg) and infusion up to 1mcg/kg/min</a:t>
            </a:r>
          </a:p>
          <a:p>
            <a:pPr lvl="1"/>
            <a:r>
              <a:rPr lang="en-US" dirty="0" smtClean="0"/>
              <a:t>Remi 2mcg/kg and then infusion up to 1mcg/kg/min</a:t>
            </a:r>
          </a:p>
          <a:p>
            <a:pPr lvl="2"/>
            <a:r>
              <a:rPr lang="en-US" dirty="0" smtClean="0"/>
              <a:t>Increased risk of rigidity</a:t>
            </a:r>
          </a:p>
          <a:p>
            <a:pPr lvl="1"/>
            <a:r>
              <a:rPr lang="en-US" dirty="0" smtClean="0"/>
              <a:t>Used less due to fast track movement</a:t>
            </a:r>
          </a:p>
          <a:p>
            <a:r>
              <a:rPr lang="en-US" dirty="0" smtClean="0"/>
              <a:t>Transdermal (fentanyl patch)</a:t>
            </a:r>
          </a:p>
          <a:p>
            <a:pPr lvl="1"/>
            <a:r>
              <a:rPr lang="en-US" dirty="0" smtClean="0"/>
              <a:t>Up to 11 hours to take effect, 18 hours to decrease by ½ after removal</a:t>
            </a:r>
          </a:p>
          <a:p>
            <a:pPr lvl="1"/>
            <a:r>
              <a:rPr lang="en-US" dirty="0" smtClean="0"/>
              <a:t>Increased uptake with increased temperature</a:t>
            </a:r>
          </a:p>
          <a:p>
            <a:pPr lvl="1"/>
            <a:r>
              <a:rPr lang="en-US" dirty="0" smtClean="0"/>
              <a:t>Eliminates hepatic first-pass metabolism</a:t>
            </a:r>
          </a:p>
          <a:p>
            <a:r>
              <a:rPr lang="en-US" dirty="0" err="1" smtClean="0"/>
              <a:t>Transmucosal</a:t>
            </a:r>
            <a:endParaRPr lang="en-US" dirty="0" smtClean="0"/>
          </a:p>
          <a:p>
            <a:pPr lvl="1"/>
            <a:r>
              <a:rPr lang="en-US" dirty="0" smtClean="0"/>
              <a:t>Fentanyl lollipop, advantage is no depot so declines rapidly after removal</a:t>
            </a:r>
          </a:p>
          <a:p>
            <a:pPr lvl="1"/>
            <a:r>
              <a:rPr lang="en-US" dirty="0" smtClean="0"/>
              <a:t>50% bioavailability due to some being swallowed</a:t>
            </a:r>
          </a:p>
          <a:p>
            <a:r>
              <a:rPr lang="en-US" dirty="0" err="1" smtClean="0"/>
              <a:t>Depodur</a:t>
            </a:r>
            <a:endParaRPr lang="en-US" dirty="0" smtClean="0"/>
          </a:p>
          <a:p>
            <a:pPr lvl="1"/>
            <a:r>
              <a:rPr lang="en-US" dirty="0" smtClean="0"/>
              <a:t>Extended release epidural morphine (encapsulated in lipid particles)</a:t>
            </a:r>
          </a:p>
          <a:p>
            <a:pPr lvl="1"/>
            <a:r>
              <a:rPr lang="en-US" dirty="0" smtClean="0"/>
              <a:t>24-48h of analgesia</a:t>
            </a:r>
          </a:p>
        </p:txBody>
      </p:sp>
    </p:spTree>
    <p:extLst>
      <p:ext uri="{BB962C8B-B14F-4D97-AF65-F5344CB8AC3E}">
        <p14:creationId xmlns:p14="http://schemas.microsoft.com/office/powerpoint/2010/main" val="1332584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Epidural/intrathecal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Intrathecal: can prolong duration of block</a:t>
            </a:r>
          </a:p>
          <a:p>
            <a:r>
              <a:rPr lang="en-US" dirty="0" smtClean="0"/>
              <a:t>Epidural fentanyl: infusion is no different than IV, bolus does have some </a:t>
            </a:r>
            <a:r>
              <a:rPr lang="en-US" dirty="0" err="1" smtClean="0"/>
              <a:t>neuraxial</a:t>
            </a:r>
            <a:r>
              <a:rPr lang="en-US" dirty="0" smtClean="0"/>
              <a:t> action</a:t>
            </a:r>
          </a:p>
          <a:p>
            <a:r>
              <a:rPr lang="en-US" dirty="0" smtClean="0"/>
              <a:t>Epidural morphine or </a:t>
            </a:r>
            <a:r>
              <a:rPr lang="en-US" dirty="0" err="1" smtClean="0"/>
              <a:t>dilaudid</a:t>
            </a:r>
            <a:r>
              <a:rPr lang="en-US" dirty="0" smtClean="0"/>
              <a:t> has more </a:t>
            </a:r>
            <a:r>
              <a:rPr lang="en-US" dirty="0" err="1" smtClean="0"/>
              <a:t>neuraxial</a:t>
            </a:r>
            <a:r>
              <a:rPr lang="en-US" dirty="0" smtClean="0"/>
              <a:t> effect</a:t>
            </a:r>
          </a:p>
        </p:txBody>
      </p:sp>
    </p:spTree>
    <p:extLst>
      <p:ext uri="{BB962C8B-B14F-4D97-AF65-F5344CB8AC3E}">
        <p14:creationId xmlns:p14="http://schemas.microsoft.com/office/powerpoint/2010/main" val="550875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07782"/>
            <a:ext cx="8610600" cy="1293028"/>
          </a:xfrm>
        </p:spPr>
        <p:txBody>
          <a:bodyPr/>
          <a:lstStyle/>
          <a:p>
            <a:r>
              <a:rPr lang="en-US" dirty="0" smtClean="0"/>
              <a:t>Other opioid agonists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00810"/>
            <a:ext cx="10820400" cy="5098773"/>
          </a:xfrm>
        </p:spPr>
        <p:txBody>
          <a:bodyPr>
            <a:normAutofit/>
          </a:bodyPr>
          <a:lstStyle/>
          <a:p>
            <a:r>
              <a:rPr lang="en-US" dirty="0" smtClean="0"/>
              <a:t>Codeine: T1/2 2-3h, strong cough suppressant, causes hypotension with IV admin, wide variability in transformation to morphine</a:t>
            </a:r>
          </a:p>
          <a:p>
            <a:r>
              <a:rPr lang="en-US" dirty="0" smtClean="0"/>
              <a:t>Oxycodone: More potent than morphine, more </a:t>
            </a:r>
            <a:r>
              <a:rPr lang="en-US" dirty="0" err="1" smtClean="0"/>
              <a:t>resp</a:t>
            </a:r>
            <a:r>
              <a:rPr lang="en-US" dirty="0" smtClean="0"/>
              <a:t> depression</a:t>
            </a:r>
          </a:p>
          <a:p>
            <a:r>
              <a:rPr lang="en-US" dirty="0" smtClean="0"/>
              <a:t>Meperidine: at doses of 12.5-25mg can treat shivering but </a:t>
            </a:r>
            <a:r>
              <a:rPr lang="en-US" dirty="0" err="1" smtClean="0"/>
              <a:t>normeperedine</a:t>
            </a:r>
            <a:r>
              <a:rPr lang="en-US" dirty="0" smtClean="0"/>
              <a:t> can build up in renal failure and cause seizures</a:t>
            </a:r>
          </a:p>
          <a:p>
            <a:r>
              <a:rPr lang="en-US" dirty="0" smtClean="0"/>
              <a:t>Hydromorphone: 5-10x as potent as morphine, takes 20 min to reach peak effect (compared to 95 for morphine) and lasts 4-5h</a:t>
            </a:r>
          </a:p>
          <a:p>
            <a:r>
              <a:rPr lang="en-US" dirty="0" smtClean="0"/>
              <a:t>Methadone: equivalent potency to morphine, longer duration (t1/2 13-100h), also has NMDA antagonism</a:t>
            </a:r>
          </a:p>
          <a:p>
            <a:r>
              <a:rPr lang="en-US" dirty="0" err="1" smtClean="0"/>
              <a:t>Oxymorphone</a:t>
            </a:r>
            <a:r>
              <a:rPr lang="en-US" dirty="0" smtClean="0"/>
              <a:t>: 10x more potent than morphine, extensive liver metabolism so not recommended in liver impairment</a:t>
            </a:r>
          </a:p>
          <a:p>
            <a:r>
              <a:rPr lang="en-US" dirty="0" smtClean="0"/>
              <a:t>Tramadol: also </a:t>
            </a:r>
            <a:r>
              <a:rPr lang="en-US" dirty="0" err="1" smtClean="0"/>
              <a:t>actgs</a:t>
            </a:r>
            <a:r>
              <a:rPr lang="en-US" dirty="0" smtClean="0"/>
              <a:t> as serotonin and NE reuptake inhibitor, 1/5 to 1/10 potency of morphine, can cause seizures, has some antibacterial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20015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6398</TotalTime>
  <Words>898</Words>
  <Application>Microsoft Office PowerPoint</Application>
  <PresentationFormat>Widescreen</PresentationFormat>
  <Paragraphs>131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Century Gothic</vt:lpstr>
      <vt:lpstr>Vapor Trail</vt:lpstr>
      <vt:lpstr>Opioids Part 2</vt:lpstr>
      <vt:lpstr>Pharmacokinetics</vt:lpstr>
      <vt:lpstr>Pharmacokinetics</vt:lpstr>
      <vt:lpstr>Pharmacokinetics</vt:lpstr>
      <vt:lpstr>Pharmacokinetics</vt:lpstr>
      <vt:lpstr>Analgesia</vt:lpstr>
      <vt:lpstr>Applications</vt:lpstr>
      <vt:lpstr>Epidural/intrathecal use</vt:lpstr>
      <vt:lpstr>Other opioid agonists</vt:lpstr>
      <vt:lpstr>Agonist-Antagonists</vt:lpstr>
      <vt:lpstr>Pentazocine</vt:lpstr>
      <vt:lpstr>Butorphanol</vt:lpstr>
      <vt:lpstr>Buprenorphine</vt:lpstr>
      <vt:lpstr>Nalbuphine</vt:lpstr>
      <vt:lpstr>Antagonists</vt:lpstr>
      <vt:lpstr>Antagonists</vt:lpstr>
      <vt:lpstr>Drug interactions</vt:lpstr>
    </vt:vector>
  </TitlesOfParts>
  <Company>Johns Hopkins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Opioids</dc:title>
  <dc:creator>Jed Wolpaw</dc:creator>
  <cp:lastModifiedBy>Jed Wolpaw</cp:lastModifiedBy>
  <cp:revision>48</cp:revision>
  <dcterms:created xsi:type="dcterms:W3CDTF">2016-07-26T19:00:05Z</dcterms:created>
  <dcterms:modified xsi:type="dcterms:W3CDTF">2016-08-13T20:10:38Z</dcterms:modified>
</cp:coreProperties>
</file>